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61" r:id="rId4"/>
    <p:sldId id="256" r:id="rId5"/>
    <p:sldId id="257"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4" autoAdjust="0"/>
    <p:restoredTop sz="86389" autoAdjust="0"/>
  </p:normalViewPr>
  <p:slideViewPr>
    <p:cSldViewPr>
      <p:cViewPr varScale="1">
        <p:scale>
          <a:sx n="41" d="100"/>
          <a:sy n="41" d="100"/>
        </p:scale>
        <p:origin x="-120" y="-492"/>
      </p:cViewPr>
      <p:guideLst>
        <p:guide orient="horz" pos="2160"/>
        <p:guide pos="2880"/>
      </p:guideLst>
    </p:cSldViewPr>
  </p:slideViewPr>
  <p:outlineViewPr>
    <p:cViewPr>
      <p:scale>
        <a:sx n="33" d="100"/>
        <a:sy n="33" d="100"/>
      </p:scale>
      <p:origin x="0" y="27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AEC939-DAEC-4A5F-B1F0-99E5F5277D67}"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6FA8B-B2E3-4A5F-B88E-3EC0734D7584}" type="slidenum">
              <a:rPr lang="en-US" smtClean="0"/>
              <a:pPr/>
              <a:t>‹#›</a:t>
            </a:fld>
            <a:endParaRPr lang="en-US"/>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EC939-DAEC-4A5F-B1F0-99E5F5277D67}"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6FA8B-B2E3-4A5F-B88E-3EC0734D7584}" type="slidenum">
              <a:rPr lang="en-US" smtClean="0"/>
              <a:pPr/>
              <a:t>‹#›</a:t>
            </a:fld>
            <a:endParaRPr lang="en-US"/>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EC939-DAEC-4A5F-B1F0-99E5F5277D67}"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6FA8B-B2E3-4A5F-B88E-3EC0734D7584}" type="slidenum">
              <a:rPr lang="en-US" smtClean="0"/>
              <a:pPr/>
              <a:t>‹#›</a:t>
            </a:fld>
            <a:endParaRPr lang="en-US"/>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EC939-DAEC-4A5F-B1F0-99E5F5277D67}"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6FA8B-B2E3-4A5F-B88E-3EC0734D7584}" type="slidenum">
              <a:rPr lang="en-US" smtClean="0"/>
              <a:pPr/>
              <a:t>‹#›</a:t>
            </a:fld>
            <a:endParaRPr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EC939-DAEC-4A5F-B1F0-99E5F5277D67}"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6FA8B-B2E3-4A5F-B88E-3EC0734D7584}" type="slidenum">
              <a:rPr lang="en-US" smtClean="0"/>
              <a:pPr/>
              <a:t>‹#›</a:t>
            </a:fld>
            <a:endParaRPr lang="en-US"/>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AEC939-DAEC-4A5F-B1F0-99E5F5277D67}"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6FA8B-B2E3-4A5F-B88E-3EC0734D7584}" type="slidenum">
              <a:rPr lang="en-US" smtClean="0"/>
              <a:pPr/>
              <a:t>‹#›</a:t>
            </a:fld>
            <a:endParaRPr lang="en-US"/>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AEC939-DAEC-4A5F-B1F0-99E5F5277D67}" type="datetimeFigureOut">
              <a:rPr lang="en-US" smtClean="0"/>
              <a:pPr/>
              <a:t>11/18/2014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B6FA8B-B2E3-4A5F-B88E-3EC0734D7584}" type="slidenum">
              <a:rPr lang="en-US" smtClean="0"/>
              <a:pPr/>
              <a:t>‹#›</a:t>
            </a:fld>
            <a:endParaRPr lang="en-US"/>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AEC939-DAEC-4A5F-B1F0-99E5F5277D67}" type="datetimeFigureOut">
              <a:rPr lang="en-US" smtClean="0"/>
              <a:pPr/>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B6FA8B-B2E3-4A5F-B88E-3EC0734D7584}" type="slidenum">
              <a:rPr lang="en-US" smtClean="0"/>
              <a:pPr/>
              <a:t>‹#›</a:t>
            </a:fld>
            <a:endParaRPr lang="en-US"/>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EC939-DAEC-4A5F-B1F0-99E5F5277D67}" type="datetimeFigureOut">
              <a:rPr lang="en-US" smtClean="0"/>
              <a:pPr/>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B6FA8B-B2E3-4A5F-B88E-3EC0734D7584}" type="slidenum">
              <a:rPr lang="en-US" smtClean="0"/>
              <a:pPr/>
              <a:t>‹#›</a:t>
            </a:fld>
            <a:endParaRPr lang="en-US"/>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EC939-DAEC-4A5F-B1F0-99E5F5277D67}"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6FA8B-B2E3-4A5F-B88E-3EC0734D7584}" type="slidenum">
              <a:rPr lang="en-US" smtClean="0"/>
              <a:pPr/>
              <a:t>‹#›</a:t>
            </a:fld>
            <a:endParaRPr lang="en-US"/>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EC939-DAEC-4A5F-B1F0-99E5F5277D67}"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6FA8B-B2E3-4A5F-B88E-3EC0734D7584}" type="slidenum">
              <a:rPr lang="en-US" smtClean="0"/>
              <a:pPr/>
              <a:t>‹#›</a:t>
            </a:fld>
            <a:endParaRPr lang="en-US"/>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EC939-DAEC-4A5F-B1F0-99E5F5277D67}" type="datetimeFigureOut">
              <a:rPr lang="en-US" smtClean="0"/>
              <a:pPr/>
              <a:t>11/18/2014</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6FA8B-B2E3-4A5F-B88E-3EC0734D758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sz="6600" dirty="0" smtClean="0">
                <a:latin typeface="Comic Sans MS" pitchFamily="66" charset="0"/>
              </a:rPr>
              <a:t>Civil War Facts</a:t>
            </a:r>
            <a:endParaRPr lang="en-US" sz="6600" dirty="0">
              <a:latin typeface="Comic Sans MS" pitchFamily="66" charset="0"/>
            </a:endParaRPr>
          </a:p>
        </p:txBody>
      </p:sp>
      <p:pic>
        <p:nvPicPr>
          <p:cNvPr id="3" name="Picture 2" descr="RPH7SCADL3SL7CANT5C78CA4IO4W4CAYTDSXMCA5UFDFFCAM4CS4CCAG9YJ4BCA9YHXTACACW1VL1CAS3NZSQCA1QWCZTCA5KF8GUCAVC8F05CAKFZNM4CA395T4LCAV5TGSMCA7GY37FCAXNIKH8.jpg"/>
          <p:cNvPicPr>
            <a:picLocks noChangeAspect="1"/>
          </p:cNvPicPr>
          <p:nvPr/>
        </p:nvPicPr>
        <p:blipFill>
          <a:blip r:embed="rId2" cstate="print"/>
          <a:stretch>
            <a:fillRect/>
          </a:stretch>
        </p:blipFill>
        <p:spPr>
          <a:xfrm>
            <a:off x="2667000" y="2895600"/>
            <a:ext cx="3657600" cy="3352800"/>
          </a:xfrm>
          <a:prstGeom prst="rect">
            <a:avLst/>
          </a:prstGeom>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430962"/>
          </a:xfrm>
        </p:spPr>
        <p:txBody>
          <a:bodyPr>
            <a:normAutofit fontScale="90000"/>
          </a:bodyPr>
          <a:lstStyle/>
          <a:p>
            <a:pPr algn="l"/>
            <a:r>
              <a:rPr lang="en-US" sz="4900" b="1" dirty="0" smtClean="0">
                <a:latin typeface="Comic Sans MS" pitchFamily="66" charset="0"/>
              </a:rPr>
              <a:t/>
            </a:r>
            <a:br>
              <a:rPr lang="en-US" sz="4900" b="1" dirty="0" smtClean="0">
                <a:latin typeface="Comic Sans MS" pitchFamily="66" charset="0"/>
              </a:rPr>
            </a:br>
            <a:r>
              <a:rPr lang="en-US" sz="4900" b="1" dirty="0" smtClean="0">
                <a:latin typeface="Comic Sans MS" pitchFamily="66" charset="0"/>
              </a:rPr>
              <a:t>The Basics </a:t>
            </a:r>
            <a:r>
              <a:rPr lang="en-US" sz="2400" dirty="0">
                <a:latin typeface="Comic Sans MS" pitchFamily="66" charset="0"/>
              </a:rPr>
              <a:t/>
            </a:r>
            <a:br>
              <a:rPr lang="en-US" sz="2400" dirty="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1. </a:t>
            </a:r>
            <a:r>
              <a:rPr lang="en-US" sz="2400" u="sng" dirty="0" smtClean="0">
                <a:latin typeface="Comic Sans MS" pitchFamily="66" charset="0"/>
              </a:rPr>
              <a:t>Started</a:t>
            </a:r>
            <a:r>
              <a:rPr lang="en-US" sz="2400" dirty="0" smtClean="0">
                <a:latin typeface="Comic Sans MS" pitchFamily="66" charset="0"/>
              </a:rPr>
              <a:t> : April 12, 1861, Ft. Sumter, SC </a:t>
            </a:r>
            <a:br>
              <a:rPr lang="en-US" sz="2400" dirty="0" smtClean="0">
                <a:latin typeface="Comic Sans MS" pitchFamily="66" charset="0"/>
              </a:rPr>
            </a:br>
            <a:r>
              <a:rPr lang="en-US" sz="2400" dirty="0" smtClean="0">
                <a:latin typeface="Comic Sans MS" pitchFamily="66" charset="0"/>
              </a:rPr>
              <a:t>    </a:t>
            </a:r>
            <a:r>
              <a:rPr lang="en-US" sz="2400" u="sng" dirty="0" smtClean="0">
                <a:latin typeface="Comic Sans MS" pitchFamily="66" charset="0"/>
              </a:rPr>
              <a:t>Ended</a:t>
            </a:r>
            <a:r>
              <a:rPr lang="en-US" sz="2400" dirty="0" smtClean="0">
                <a:latin typeface="Comic Sans MS" pitchFamily="66" charset="0"/>
              </a:rPr>
              <a:t>: April 9, 1865, Appomattox, VA</a:t>
            </a:r>
            <a:br>
              <a:rPr lang="en-US" sz="2400" dirty="0" smtClean="0">
                <a:latin typeface="Comic Sans MS" pitchFamily="66" charset="0"/>
              </a:rPr>
            </a:br>
            <a:r>
              <a:rPr lang="en-US" sz="2400" dirty="0">
                <a:latin typeface="Comic Sans MS" pitchFamily="66" charset="0"/>
              </a:rPr>
              <a:t/>
            </a:r>
            <a:br>
              <a:rPr lang="en-US" sz="2400" dirty="0">
                <a:latin typeface="Comic Sans MS" pitchFamily="66" charset="0"/>
              </a:rPr>
            </a:br>
            <a:r>
              <a:rPr lang="en-US" sz="2400" dirty="0" smtClean="0">
                <a:latin typeface="Comic Sans MS" pitchFamily="66" charset="0"/>
              </a:rPr>
              <a:t>2. </a:t>
            </a:r>
            <a:r>
              <a:rPr lang="en-US" sz="2400" u="sng" dirty="0" smtClean="0">
                <a:latin typeface="Comic Sans MS" pitchFamily="66" charset="0"/>
              </a:rPr>
              <a:t>Known as</a:t>
            </a:r>
            <a:r>
              <a:rPr lang="en-US" sz="2400" dirty="0" smtClean="0">
                <a:latin typeface="Comic Sans MS" pitchFamily="66" charset="0"/>
              </a:rPr>
              <a:t>:  War between the States</a:t>
            </a:r>
            <a:br>
              <a:rPr lang="en-US" sz="2400" dirty="0" smtClean="0">
                <a:latin typeface="Comic Sans MS" pitchFamily="66" charset="0"/>
              </a:rPr>
            </a:br>
            <a:r>
              <a:rPr lang="en-US" sz="2400" dirty="0">
                <a:latin typeface="Comic Sans MS" pitchFamily="66" charset="0"/>
              </a:rPr>
              <a:t>	</a:t>
            </a:r>
            <a:r>
              <a:rPr lang="en-US" sz="2400" dirty="0" smtClean="0">
                <a:latin typeface="Comic Sans MS" pitchFamily="66" charset="0"/>
              </a:rPr>
              <a:t>	      War of rebellion</a:t>
            </a:r>
            <a:br>
              <a:rPr lang="en-US" sz="2400" dirty="0" smtClean="0">
                <a:latin typeface="Comic Sans MS" pitchFamily="66" charset="0"/>
              </a:rPr>
            </a:br>
            <a:r>
              <a:rPr lang="en-US" sz="2400" dirty="0">
                <a:latin typeface="Comic Sans MS" pitchFamily="66" charset="0"/>
              </a:rPr>
              <a:t> </a:t>
            </a:r>
            <a:r>
              <a:rPr lang="en-US" sz="2400" dirty="0" smtClean="0">
                <a:latin typeface="Comic Sans MS" pitchFamily="66" charset="0"/>
              </a:rPr>
              <a:t>                    War of secession</a:t>
            </a:r>
            <a:br>
              <a:rPr lang="en-US" sz="2400" dirty="0" smtClean="0">
                <a:latin typeface="Comic Sans MS" pitchFamily="66" charset="0"/>
              </a:rPr>
            </a:br>
            <a:r>
              <a:rPr lang="en-US" sz="2400" dirty="0">
                <a:latin typeface="Comic Sans MS" pitchFamily="66" charset="0"/>
              </a:rPr>
              <a:t> </a:t>
            </a:r>
            <a:r>
              <a:rPr lang="en-US" sz="2400" dirty="0" smtClean="0">
                <a:latin typeface="Comic Sans MS" pitchFamily="66" charset="0"/>
              </a:rPr>
              <a:t>                    War of Southern Independence</a:t>
            </a:r>
            <a:br>
              <a:rPr lang="en-US" sz="2400" dirty="0" smtClean="0">
                <a:latin typeface="Comic Sans MS" pitchFamily="66" charset="0"/>
              </a:rPr>
            </a:br>
            <a:r>
              <a:rPr lang="en-US" sz="2400" dirty="0" smtClean="0">
                <a:latin typeface="Comic Sans MS" pitchFamily="66" charset="0"/>
              </a:rPr>
              <a:t/>
            </a:r>
            <a:br>
              <a:rPr lang="en-US" sz="2400" dirty="0" smtClean="0">
                <a:latin typeface="Comic Sans MS" pitchFamily="66" charset="0"/>
              </a:rPr>
            </a:br>
            <a:r>
              <a:rPr lang="en-US" sz="2400" dirty="0" smtClean="0">
                <a:latin typeface="Comic Sans MS" pitchFamily="66" charset="0"/>
              </a:rPr>
              <a:t>3. More lives were lost in the Civil War, than</a:t>
            </a:r>
            <a:br>
              <a:rPr lang="en-US" sz="2400" dirty="0" smtClean="0">
                <a:latin typeface="Comic Sans MS" pitchFamily="66" charset="0"/>
              </a:rPr>
            </a:br>
            <a:r>
              <a:rPr lang="en-US" sz="2400" dirty="0">
                <a:latin typeface="Comic Sans MS" pitchFamily="66" charset="0"/>
              </a:rPr>
              <a:t> </a:t>
            </a:r>
            <a:r>
              <a:rPr lang="en-US" sz="2400" dirty="0" smtClean="0">
                <a:latin typeface="Comic Sans MS" pitchFamily="66" charset="0"/>
              </a:rPr>
              <a:t>   any other war in American History.</a:t>
            </a:r>
            <a:br>
              <a:rPr lang="en-US" sz="2400" dirty="0" smtClean="0">
                <a:latin typeface="Comic Sans MS" pitchFamily="66" charset="0"/>
              </a:rPr>
            </a:br>
            <a:r>
              <a:rPr lang="en-US" sz="2400" dirty="0" smtClean="0">
                <a:latin typeface="Comic Sans MS" pitchFamily="66" charset="0"/>
              </a:rPr>
              <a:t>    </a:t>
            </a:r>
            <a:r>
              <a:rPr lang="en-US" sz="2400" u="sng" dirty="0" smtClean="0">
                <a:latin typeface="Comic Sans MS" pitchFamily="66" charset="0"/>
              </a:rPr>
              <a:t>Deadliest</a:t>
            </a:r>
            <a:r>
              <a:rPr lang="en-US" sz="2400" dirty="0" smtClean="0">
                <a:latin typeface="Comic Sans MS" pitchFamily="66" charset="0"/>
              </a:rPr>
              <a:t>: Gettysburg, 58,000 deaths </a:t>
            </a:r>
            <a:br>
              <a:rPr lang="en-US" sz="2400" dirty="0" smtClean="0">
                <a:latin typeface="Comic Sans MS" pitchFamily="66" charset="0"/>
              </a:rPr>
            </a:br>
            <a:r>
              <a:rPr lang="en-US" sz="2400" dirty="0">
                <a:latin typeface="Comic Sans MS" pitchFamily="66" charset="0"/>
              </a:rPr>
              <a:t/>
            </a:r>
            <a:br>
              <a:rPr lang="en-US" sz="2400" dirty="0">
                <a:latin typeface="Comic Sans MS" pitchFamily="66" charset="0"/>
              </a:rPr>
            </a:br>
            <a:r>
              <a:rPr lang="en-US" sz="2400" dirty="0" smtClean="0">
                <a:latin typeface="Comic Sans MS" pitchFamily="66" charset="0"/>
              </a:rPr>
              <a:t>4. Civil War ended Southern way of life.</a:t>
            </a:r>
            <a:r>
              <a:rPr lang="en-US" dirty="0" smtClean="0"/>
              <a:t/>
            </a:r>
            <a:br>
              <a:rPr lang="en-US" dirty="0" smtClean="0"/>
            </a:br>
            <a:endParaRPr lang="en-US" dirty="0"/>
          </a:p>
        </p:txBody>
      </p:sp>
      <p:pic>
        <p:nvPicPr>
          <p:cNvPr id="3" name="Picture 2" descr="Q6J73CA3WWP0XCA6JQ12LCAD8XG5FCAF1M9WNCARXG52NCA6DALU3CA1KHO1ECACVP6G1CA00A9VKCAMLOR8WCAAYR5BFCAGEMZF2CAUK4T4FCAGU73JPCAY4D8X4CACD3PWCCACBXP2ICAQP6BCG.jpg"/>
          <p:cNvPicPr>
            <a:picLocks noChangeAspect="1"/>
          </p:cNvPicPr>
          <p:nvPr/>
        </p:nvPicPr>
        <p:blipFill>
          <a:blip r:embed="rId2" cstate="print"/>
          <a:stretch>
            <a:fillRect/>
          </a:stretch>
        </p:blipFill>
        <p:spPr>
          <a:xfrm>
            <a:off x="7086600" y="1295400"/>
            <a:ext cx="1828800" cy="1600200"/>
          </a:xfrm>
          <a:prstGeom prst="rect">
            <a:avLst/>
          </a:prstGeom>
        </p:spPr>
      </p:pic>
      <p:pic>
        <p:nvPicPr>
          <p:cNvPr id="4" name="Picture 3" descr="Y38LVCAZ1U5ZRCAIY2EPUCA4N146DCAGHDCO9CAD109RJCA6O9GLGCAYLX8AKCAIAMMZCCAM1022ZCA1C5L3GCAPTVMHXCAR8K06LCALAL8TNCA9OUJ59CA6SWIXNCA8AOTC9CAWFFHYUCATF6R1I.jpg"/>
          <p:cNvPicPr>
            <a:picLocks noChangeAspect="1"/>
          </p:cNvPicPr>
          <p:nvPr/>
        </p:nvPicPr>
        <p:blipFill>
          <a:blip r:embed="rId3" cstate="print"/>
          <a:stretch>
            <a:fillRect/>
          </a:stretch>
        </p:blipFill>
        <p:spPr>
          <a:xfrm>
            <a:off x="7315200" y="5105400"/>
            <a:ext cx="1676400" cy="1600200"/>
          </a:xfrm>
          <a:prstGeom prst="rect">
            <a:avLst/>
          </a:prstGeom>
        </p:spPr>
      </p:pic>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l"/>
            <a:r>
              <a:rPr lang="en-US" sz="3200" dirty="0" smtClean="0">
                <a:latin typeface="Comic Sans MS" pitchFamily="66" charset="0"/>
              </a:rPr>
              <a:t>5. </a:t>
            </a:r>
            <a:r>
              <a:rPr lang="en-US" sz="3200" u="sng" dirty="0" smtClean="0">
                <a:latin typeface="Comic Sans MS" pitchFamily="66" charset="0"/>
              </a:rPr>
              <a:t>Introduced</a:t>
            </a:r>
            <a:r>
              <a:rPr lang="en-US" sz="3200" dirty="0" smtClean="0">
                <a:latin typeface="Comic Sans MS" pitchFamily="66" charset="0"/>
              </a:rPr>
              <a:t>: telegraph, photograph and</a:t>
            </a:r>
            <a:br>
              <a:rPr lang="en-US" sz="3200" dirty="0" smtClean="0">
                <a:latin typeface="Comic Sans MS" pitchFamily="66" charset="0"/>
              </a:rPr>
            </a:br>
            <a:r>
              <a:rPr lang="en-US" sz="3200" dirty="0">
                <a:latin typeface="Comic Sans MS" pitchFamily="66" charset="0"/>
              </a:rPr>
              <a:t> </a:t>
            </a:r>
            <a:r>
              <a:rPr lang="en-US" sz="3200" dirty="0" smtClean="0">
                <a:latin typeface="Comic Sans MS" pitchFamily="66" charset="0"/>
              </a:rPr>
              <a:t>    ironclads.  </a:t>
            </a:r>
            <a:br>
              <a:rPr lang="en-US" sz="3200" dirty="0" smtClean="0">
                <a:latin typeface="Comic Sans MS" pitchFamily="66" charset="0"/>
              </a:rPr>
            </a:br>
            <a:r>
              <a:rPr lang="en-US" sz="3200" dirty="0" smtClean="0">
                <a:latin typeface="Comic Sans MS" pitchFamily="66" charset="0"/>
              </a:rPr>
              <a:t/>
            </a:r>
            <a:br>
              <a:rPr lang="en-US" sz="3200" dirty="0" smtClean="0">
                <a:latin typeface="Comic Sans MS" pitchFamily="66" charset="0"/>
              </a:rPr>
            </a:br>
            <a:r>
              <a:rPr lang="en-US" sz="3200" dirty="0" smtClean="0">
                <a:latin typeface="Comic Sans MS" pitchFamily="66" charset="0"/>
              </a:rPr>
              <a:t/>
            </a:r>
            <a:br>
              <a:rPr lang="en-US" sz="3200" dirty="0" smtClean="0">
                <a:latin typeface="Comic Sans MS" pitchFamily="66" charset="0"/>
              </a:rPr>
            </a:br>
            <a:r>
              <a:rPr lang="en-US" sz="3200" dirty="0" smtClean="0">
                <a:latin typeface="Comic Sans MS" pitchFamily="66" charset="0"/>
              </a:rPr>
              <a:t>6.  NC sent the most soldiers in the entire</a:t>
            </a:r>
            <a:br>
              <a:rPr lang="en-US" sz="3200" dirty="0" smtClean="0">
                <a:latin typeface="Comic Sans MS" pitchFamily="66" charset="0"/>
              </a:rPr>
            </a:br>
            <a:r>
              <a:rPr lang="en-US" sz="3200" dirty="0">
                <a:latin typeface="Comic Sans MS" pitchFamily="66" charset="0"/>
              </a:rPr>
              <a:t> </a:t>
            </a:r>
            <a:r>
              <a:rPr lang="en-US" sz="3200" dirty="0" smtClean="0">
                <a:latin typeface="Comic Sans MS" pitchFamily="66" charset="0"/>
              </a:rPr>
              <a:t>    Confederacy.</a:t>
            </a:r>
            <a:br>
              <a:rPr lang="en-US" sz="3200" dirty="0" smtClean="0">
                <a:latin typeface="Comic Sans MS" pitchFamily="66" charset="0"/>
              </a:rPr>
            </a:br>
            <a:r>
              <a:rPr lang="en-US" sz="3200" dirty="0" smtClean="0">
                <a:latin typeface="Comic Sans MS" pitchFamily="66" charset="0"/>
              </a:rPr>
              <a:t>    NC had more deserters than any other</a:t>
            </a:r>
            <a:br>
              <a:rPr lang="en-US" sz="3200" dirty="0" smtClean="0">
                <a:latin typeface="Comic Sans MS" pitchFamily="66" charset="0"/>
              </a:rPr>
            </a:br>
            <a:r>
              <a:rPr lang="en-US" sz="3200" dirty="0">
                <a:latin typeface="Comic Sans MS" pitchFamily="66" charset="0"/>
              </a:rPr>
              <a:t> </a:t>
            </a:r>
            <a:r>
              <a:rPr lang="en-US" sz="3200" dirty="0" smtClean="0">
                <a:latin typeface="Comic Sans MS" pitchFamily="66" charset="0"/>
              </a:rPr>
              <a:t>    state.</a:t>
            </a:r>
            <a:br>
              <a:rPr lang="en-US" sz="3200" dirty="0" smtClean="0">
                <a:latin typeface="Comic Sans MS" pitchFamily="66" charset="0"/>
              </a:rPr>
            </a:br>
            <a:r>
              <a:rPr lang="en-US" sz="3200" dirty="0">
                <a:latin typeface="Comic Sans MS" pitchFamily="66" charset="0"/>
              </a:rPr>
              <a:t/>
            </a:r>
            <a:br>
              <a:rPr lang="en-US" sz="3200" dirty="0">
                <a:latin typeface="Comic Sans MS" pitchFamily="66" charset="0"/>
              </a:rPr>
            </a:br>
            <a:r>
              <a:rPr lang="en-US" sz="3200" dirty="0" smtClean="0">
                <a:latin typeface="Comic Sans MS" pitchFamily="66" charset="0"/>
              </a:rPr>
              <a:t>7.  </a:t>
            </a:r>
            <a:r>
              <a:rPr lang="en-US" sz="3200" u="sng" dirty="0" smtClean="0">
                <a:latin typeface="Comic Sans MS" pitchFamily="66" charset="0"/>
              </a:rPr>
              <a:t>Goal</a:t>
            </a:r>
            <a:r>
              <a:rPr lang="en-US" sz="3200" dirty="0" smtClean="0">
                <a:latin typeface="Comic Sans MS" pitchFamily="66" charset="0"/>
              </a:rPr>
              <a:t>:  South:  Maintain Independence</a:t>
            </a:r>
            <a:br>
              <a:rPr lang="en-US" sz="3200" dirty="0" smtClean="0">
                <a:latin typeface="Comic Sans MS" pitchFamily="66" charset="0"/>
              </a:rPr>
            </a:br>
            <a:r>
              <a:rPr lang="en-US" sz="3200" dirty="0">
                <a:latin typeface="Comic Sans MS" pitchFamily="66" charset="0"/>
              </a:rPr>
              <a:t> </a:t>
            </a:r>
            <a:r>
              <a:rPr lang="en-US" sz="3200" dirty="0" smtClean="0">
                <a:latin typeface="Comic Sans MS" pitchFamily="66" charset="0"/>
              </a:rPr>
              <a:t>              North:  Preserve the Union.</a:t>
            </a:r>
            <a:endParaRPr lang="en-US" sz="3200" dirty="0">
              <a:latin typeface="Comic Sans MS" pitchFamily="66" charset="0"/>
            </a:endParaRPr>
          </a:p>
        </p:txBody>
      </p:sp>
      <p:pic>
        <p:nvPicPr>
          <p:cNvPr id="3" name="Picture 2" descr="53GKWCA3TI9W5CAXA2GZMCA3OFR6XCAA4DNX0CA248A19CAJBW14LCAZCWETWCAY94EWLCADXQ8L8CAD95TQQCALPM9DDCAESZNR0CACXV1HRCAPA3ATFCA4WPFSWCALBTCOGCA1CFW6RCA1JV9XR.jpg"/>
          <p:cNvPicPr>
            <a:picLocks noChangeAspect="1"/>
          </p:cNvPicPr>
          <p:nvPr/>
        </p:nvPicPr>
        <p:blipFill>
          <a:blip r:embed="rId2" cstate="print"/>
          <a:stretch>
            <a:fillRect/>
          </a:stretch>
        </p:blipFill>
        <p:spPr>
          <a:xfrm>
            <a:off x="3429000" y="1219200"/>
            <a:ext cx="1524000" cy="1295400"/>
          </a:xfrm>
          <a:prstGeom prst="rect">
            <a:avLst/>
          </a:prstGeom>
        </p:spPr>
      </p:pic>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126162"/>
          </a:xfrm>
        </p:spPr>
        <p:txBody>
          <a:bodyPr>
            <a:normAutofit/>
          </a:bodyPr>
          <a:lstStyle/>
          <a:p>
            <a:r>
              <a:rPr lang="en-US" dirty="0" smtClean="0">
                <a:latin typeface="Comic Sans MS" pitchFamily="66" charset="0"/>
              </a:rPr>
              <a:t>Union vs. Confederate Strategies</a:t>
            </a:r>
            <a:br>
              <a:rPr lang="en-US" dirty="0" smtClean="0">
                <a:latin typeface="Comic Sans MS" pitchFamily="66" charset="0"/>
              </a:rPr>
            </a:br>
            <a:r>
              <a:rPr lang="en-US" dirty="0">
                <a:latin typeface="Comic Sans MS" pitchFamily="66" charset="0"/>
              </a:rPr>
              <a:t/>
            </a:r>
            <a:br>
              <a:rPr lang="en-US" dirty="0">
                <a:latin typeface="Comic Sans MS" pitchFamily="66" charset="0"/>
              </a:rPr>
            </a:br>
            <a:r>
              <a:rPr lang="en-US" dirty="0" smtClean="0">
                <a:latin typeface="Comic Sans MS" pitchFamily="66" charset="0"/>
              </a:rPr>
              <a:t/>
            </a:r>
            <a:br>
              <a:rPr lang="en-US" dirty="0" smtClean="0">
                <a:latin typeface="Comic Sans MS" pitchFamily="66" charset="0"/>
              </a:rPr>
            </a:br>
            <a:r>
              <a:rPr lang="en-US" dirty="0">
                <a:latin typeface="Comic Sans MS" pitchFamily="66" charset="0"/>
              </a:rPr>
              <a:t/>
            </a:r>
            <a:br>
              <a:rPr lang="en-US" dirty="0">
                <a:latin typeface="Comic Sans MS" pitchFamily="66" charset="0"/>
              </a:rPr>
            </a:br>
            <a:endParaRPr lang="en-US" dirty="0">
              <a:latin typeface="Comic Sans MS" pitchFamily="66" charset="0"/>
            </a:endParaRPr>
          </a:p>
        </p:txBody>
      </p:sp>
      <p:pic>
        <p:nvPicPr>
          <p:cNvPr id="5" name="Picture 4" descr="N1VE8CAB5KYXUCA0JAKNICAGYMIJSCASC21DXCABUM8JLCAO2DSXZCAVNWCJKCA170IVBCAIU0MM0CA4FZ209CAS3A4QZCAO3L14VCAMB7NP3CAU5EHRTCAMINIAQCACL3VRFCA3HYXB6CADW3THC.jpg"/>
          <p:cNvPicPr>
            <a:picLocks noChangeAspect="1"/>
          </p:cNvPicPr>
          <p:nvPr/>
        </p:nvPicPr>
        <p:blipFill>
          <a:blip r:embed="rId2" cstate="print"/>
          <a:stretch>
            <a:fillRect/>
          </a:stretch>
        </p:blipFill>
        <p:spPr>
          <a:xfrm>
            <a:off x="2286000" y="2862262"/>
            <a:ext cx="4114800" cy="3309938"/>
          </a:xfrm>
          <a:prstGeom prst="rect">
            <a:avLst/>
          </a:prstGeom>
        </p:spPr>
      </p:pic>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28601"/>
            <a:ext cx="7772400" cy="685799"/>
          </a:xfrm>
        </p:spPr>
        <p:txBody>
          <a:bodyPr>
            <a:noAutofit/>
          </a:bodyPr>
          <a:lstStyle/>
          <a:p>
            <a:r>
              <a:rPr lang="en-US" sz="5400" dirty="0" smtClean="0">
                <a:latin typeface="Comic Sans MS" pitchFamily="66" charset="0"/>
              </a:rPr>
              <a:t>Union</a:t>
            </a:r>
            <a:endParaRPr lang="en-US" sz="5400" dirty="0">
              <a:latin typeface="Comic Sans MS" pitchFamily="66" charset="0"/>
            </a:endParaRPr>
          </a:p>
        </p:txBody>
      </p:sp>
      <p:sp>
        <p:nvSpPr>
          <p:cNvPr id="7" name="Subtitle 6"/>
          <p:cNvSpPr>
            <a:spLocks noGrp="1"/>
          </p:cNvSpPr>
          <p:nvPr>
            <p:ph type="subTitle" idx="1"/>
          </p:nvPr>
        </p:nvSpPr>
        <p:spPr>
          <a:xfrm>
            <a:off x="152400" y="1066800"/>
            <a:ext cx="8763000" cy="5562600"/>
          </a:xfrm>
        </p:spPr>
        <p:txBody>
          <a:bodyPr>
            <a:normAutofit fontScale="92500" lnSpcReduction="20000"/>
          </a:bodyPr>
          <a:lstStyle/>
          <a:p>
            <a:pPr marL="514350" indent="-514350" algn="l">
              <a:buAutoNum type="arabicPeriod"/>
            </a:pPr>
            <a:r>
              <a:rPr lang="en-US" dirty="0" smtClean="0">
                <a:latin typeface="Comic Sans MS" pitchFamily="66" charset="0"/>
              </a:rPr>
              <a:t>Blockade all Confederate Ports</a:t>
            </a:r>
          </a:p>
          <a:p>
            <a:pPr marL="514350" indent="-514350" algn="l"/>
            <a:r>
              <a:rPr lang="en-US" dirty="0" smtClean="0">
                <a:latin typeface="Comic Sans MS" pitchFamily="66" charset="0"/>
              </a:rPr>
              <a:t>         a. Keep Confederacy from selling abroad</a:t>
            </a:r>
          </a:p>
          <a:p>
            <a:pPr marL="514350" indent="-514350" algn="l"/>
            <a:r>
              <a:rPr lang="en-US" dirty="0" smtClean="0">
                <a:latin typeface="Comic Sans MS" pitchFamily="66" charset="0"/>
              </a:rPr>
              <a:t>         b. Prevent them from getting war supplies</a:t>
            </a:r>
          </a:p>
          <a:p>
            <a:pPr marL="514350" indent="-514350" algn="l">
              <a:buAutoNum type="arabicPeriod" startAt="2"/>
            </a:pPr>
            <a:r>
              <a:rPr lang="en-US" dirty="0" smtClean="0">
                <a:latin typeface="Comic Sans MS" pitchFamily="66" charset="0"/>
              </a:rPr>
              <a:t>Seize the Mississippi River </a:t>
            </a:r>
          </a:p>
          <a:p>
            <a:pPr marL="514350" indent="-514350" algn="l"/>
            <a:r>
              <a:rPr lang="en-US" dirty="0" smtClean="0">
                <a:latin typeface="Comic Sans MS" pitchFamily="66" charset="0"/>
              </a:rPr>
              <a:t>         a. Split the Confederacy</a:t>
            </a:r>
          </a:p>
          <a:p>
            <a:pPr marL="514350" indent="-514350" algn="l"/>
            <a:r>
              <a:rPr lang="en-US" dirty="0" smtClean="0">
                <a:latin typeface="Comic Sans MS" pitchFamily="66" charset="0"/>
              </a:rPr>
              <a:t>            (Arkansas, Louisiana, Texas: Stranded)</a:t>
            </a:r>
          </a:p>
          <a:p>
            <a:pPr marL="514350" indent="-514350" algn="l"/>
            <a:r>
              <a:rPr lang="en-US" dirty="0" smtClean="0">
                <a:latin typeface="Comic Sans MS" pitchFamily="66" charset="0"/>
              </a:rPr>
              <a:t>             </a:t>
            </a:r>
            <a:r>
              <a:rPr lang="en-US" u="sng" dirty="0" smtClean="0">
                <a:latin typeface="Comic Sans MS" pitchFamily="66" charset="0"/>
              </a:rPr>
              <a:t>Known as</a:t>
            </a:r>
            <a:r>
              <a:rPr lang="en-US" dirty="0" smtClean="0">
                <a:latin typeface="Comic Sans MS" pitchFamily="66" charset="0"/>
              </a:rPr>
              <a:t>: ANACONDA PLAN</a:t>
            </a:r>
          </a:p>
          <a:p>
            <a:pPr marL="514350" indent="-514350" algn="l"/>
            <a:r>
              <a:rPr lang="en-US" dirty="0" smtClean="0">
                <a:latin typeface="Comic Sans MS" pitchFamily="66" charset="0"/>
              </a:rPr>
              <a:t>3. Destroy the Confederate armies and land</a:t>
            </a:r>
          </a:p>
          <a:p>
            <a:pPr marL="514350" indent="-514350" algn="l"/>
            <a:r>
              <a:rPr lang="en-US" dirty="0" smtClean="0">
                <a:latin typeface="Comic Sans MS" pitchFamily="66" charset="0"/>
              </a:rPr>
              <a:t>        a. Winning strategy</a:t>
            </a:r>
          </a:p>
          <a:p>
            <a:pPr marL="514350" indent="-514350" algn="l"/>
            <a:r>
              <a:rPr lang="en-US" dirty="0" smtClean="0">
                <a:latin typeface="Comic Sans MS" pitchFamily="66" charset="0"/>
              </a:rPr>
              <a:t>        b. Stop civilians from supporting the war.</a:t>
            </a:r>
          </a:p>
          <a:p>
            <a:pPr marL="514350" indent="-514350" algn="l"/>
            <a:r>
              <a:rPr lang="en-US" dirty="0" smtClean="0">
                <a:latin typeface="Comic Sans MS" pitchFamily="66" charset="0"/>
              </a:rPr>
              <a:t>4. Stop the European nations from recognizing </a:t>
            </a:r>
          </a:p>
          <a:p>
            <a:pPr marL="514350" indent="-514350" algn="l"/>
            <a:r>
              <a:rPr lang="en-US" dirty="0">
                <a:latin typeface="Comic Sans MS" pitchFamily="66" charset="0"/>
              </a:rPr>
              <a:t> </a:t>
            </a:r>
            <a:r>
              <a:rPr lang="en-US" dirty="0" smtClean="0">
                <a:latin typeface="Comic Sans MS" pitchFamily="66" charset="0"/>
              </a:rPr>
              <a:t>       the Confederacy.</a:t>
            </a: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52401"/>
            <a:ext cx="7772400" cy="1142999"/>
          </a:xfrm>
        </p:spPr>
        <p:txBody>
          <a:bodyPr/>
          <a:lstStyle/>
          <a:p>
            <a:r>
              <a:rPr lang="en-US" dirty="0" smtClean="0">
                <a:latin typeface="Comic Sans MS" pitchFamily="66" charset="0"/>
              </a:rPr>
              <a:t>Confederacy</a:t>
            </a:r>
            <a:endParaRPr lang="en-US" dirty="0">
              <a:latin typeface="Comic Sans MS" pitchFamily="66" charset="0"/>
            </a:endParaRPr>
          </a:p>
        </p:txBody>
      </p:sp>
      <p:sp>
        <p:nvSpPr>
          <p:cNvPr id="4" name="Subtitle 3"/>
          <p:cNvSpPr>
            <a:spLocks noGrp="1"/>
          </p:cNvSpPr>
          <p:nvPr>
            <p:ph type="subTitle" idx="1"/>
          </p:nvPr>
        </p:nvSpPr>
        <p:spPr>
          <a:xfrm>
            <a:off x="152400" y="1447800"/>
            <a:ext cx="8686800" cy="5029200"/>
          </a:xfrm>
        </p:spPr>
        <p:txBody>
          <a:bodyPr>
            <a:normAutofit fontScale="92500" lnSpcReduction="20000"/>
          </a:bodyPr>
          <a:lstStyle/>
          <a:p>
            <a:pPr marL="514350" indent="-514350" algn="l">
              <a:buAutoNum type="arabicPeriod"/>
            </a:pPr>
            <a:r>
              <a:rPr lang="en-US" dirty="0" smtClean="0">
                <a:latin typeface="Comic Sans MS" pitchFamily="66" charset="0"/>
              </a:rPr>
              <a:t>Wear down the invading armies.    </a:t>
            </a:r>
          </a:p>
          <a:p>
            <a:pPr marL="514350" indent="-514350" algn="l"/>
            <a:r>
              <a:rPr lang="en-US" dirty="0">
                <a:latin typeface="Comic Sans MS" pitchFamily="66" charset="0"/>
              </a:rPr>
              <a:t> </a:t>
            </a:r>
            <a:r>
              <a:rPr lang="en-US" dirty="0" smtClean="0">
                <a:latin typeface="Comic Sans MS" pitchFamily="66" charset="0"/>
              </a:rPr>
              <a:t>    Northerners would get tired of the war.</a:t>
            </a:r>
          </a:p>
          <a:p>
            <a:pPr marL="514350" indent="-514350" algn="l"/>
            <a:r>
              <a:rPr lang="en-US" dirty="0" smtClean="0">
                <a:latin typeface="Comic Sans MS" pitchFamily="66" charset="0"/>
              </a:rPr>
              <a:t>2.  Make sure blockades didn’t succeed by </a:t>
            </a:r>
          </a:p>
          <a:p>
            <a:pPr marL="514350" indent="-514350" algn="l"/>
            <a:r>
              <a:rPr lang="en-US" dirty="0">
                <a:latin typeface="Comic Sans MS" pitchFamily="66" charset="0"/>
              </a:rPr>
              <a:t> </a:t>
            </a:r>
            <a:r>
              <a:rPr lang="en-US" dirty="0" smtClean="0">
                <a:latin typeface="Comic Sans MS" pitchFamily="66" charset="0"/>
              </a:rPr>
              <a:t>     use of ironclad ships. </a:t>
            </a:r>
          </a:p>
          <a:p>
            <a:pPr marL="514350" indent="-514350" algn="l"/>
            <a:endParaRPr lang="en-US" dirty="0" smtClean="0">
              <a:latin typeface="Comic Sans MS" pitchFamily="66" charset="0"/>
            </a:endParaRPr>
          </a:p>
          <a:p>
            <a:pPr marL="514350" indent="-514350" algn="l"/>
            <a:r>
              <a:rPr lang="en-US" dirty="0" smtClean="0">
                <a:latin typeface="Comic Sans MS" pitchFamily="66" charset="0"/>
              </a:rPr>
              <a:t>3.  “</a:t>
            </a:r>
            <a:r>
              <a:rPr lang="en-US" u="sng" dirty="0" smtClean="0">
                <a:latin typeface="Comic Sans MS" pitchFamily="66" charset="0"/>
              </a:rPr>
              <a:t>King Cotton Diplomacy</a:t>
            </a:r>
            <a:r>
              <a:rPr lang="en-US" dirty="0" smtClean="0">
                <a:latin typeface="Comic Sans MS" pitchFamily="66" charset="0"/>
              </a:rPr>
              <a:t>”</a:t>
            </a:r>
          </a:p>
          <a:p>
            <a:pPr marL="514350" indent="-514350" algn="l"/>
            <a:r>
              <a:rPr lang="en-US" dirty="0">
                <a:latin typeface="Comic Sans MS" pitchFamily="66" charset="0"/>
              </a:rPr>
              <a:t> </a:t>
            </a:r>
            <a:r>
              <a:rPr lang="en-US" dirty="0" smtClean="0">
                <a:latin typeface="Comic Sans MS" pitchFamily="66" charset="0"/>
              </a:rPr>
              <a:t>      British and French needed South’s cotton.  If they (South) quit selling the cotton, it would force the British and French to help the South break through the blockades to get to the cotton. Unsuccessful !!!  </a:t>
            </a:r>
            <a:endParaRPr lang="en-US" dirty="0">
              <a:latin typeface="Comic Sans MS" pitchFamily="66" charset="0"/>
            </a:endParaRPr>
          </a:p>
        </p:txBody>
      </p:sp>
      <p:pic>
        <p:nvPicPr>
          <p:cNvPr id="5" name="Picture 4" descr="GQSCLCA1V7NCQCATKU63ECAHY31HECALRV7OWCAEOK8XICAT70ZUPCA2Y9IVLCAO16ZZ2CAHGDETECAHJ9NRKCABQNCXQCA1CHWTMCAQMGSP4CAA89FV2CAC817ESCA6JZR94CAW4MJ3PCAPTDJQR.jpg"/>
          <p:cNvPicPr>
            <a:picLocks noChangeAspect="1"/>
          </p:cNvPicPr>
          <p:nvPr/>
        </p:nvPicPr>
        <p:blipFill>
          <a:blip r:embed="rId2" cstate="print"/>
          <a:stretch>
            <a:fillRect/>
          </a:stretch>
        </p:blipFill>
        <p:spPr>
          <a:xfrm>
            <a:off x="6858000" y="5715000"/>
            <a:ext cx="1752600" cy="990600"/>
          </a:xfrm>
          <a:prstGeom prst="rect">
            <a:avLst/>
          </a:prstGeom>
        </p:spPr>
      </p:pic>
      <p:pic>
        <p:nvPicPr>
          <p:cNvPr id="6" name="Picture 5" descr="RP6APCAS1KWD4CAGG6I0HCALLAAK7CAFU0PTOCAV4RP9RCABMFRNDCAWW6DOPCAWG4272CAGEZCZ8CA2U6GIJCALYGN9XCAML4T8PCAESFLH9CAKW9S5WCAUKVVEXCAXLUPVUCAT3Q6T0CARW1FWW.jpg"/>
          <p:cNvPicPr>
            <a:picLocks noChangeAspect="1"/>
          </p:cNvPicPr>
          <p:nvPr/>
        </p:nvPicPr>
        <p:blipFill>
          <a:blip r:embed="rId3" cstate="print"/>
          <a:stretch>
            <a:fillRect/>
          </a:stretch>
        </p:blipFill>
        <p:spPr>
          <a:xfrm>
            <a:off x="5638800" y="2819400"/>
            <a:ext cx="1828800" cy="1143000"/>
          </a:xfrm>
          <a:prstGeom prst="rect">
            <a:avLst/>
          </a:prstGeom>
        </p:spPr>
      </p:pic>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177</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Civil War Facts</vt:lpstr>
      <vt:lpstr> The Basics   1. Started : April 12, 1861, Ft. Sumter, SC      Ended: April 9, 1865, Appomattox, VA  2. Known as:  War between the States         War of rebellion                      War of secession                      War of Southern Independence  3. More lives were lost in the Civil War, than     any other war in American History.     Deadliest: Gettysburg, 58,000 deaths   4. Civil War ended Southern way of life. </vt:lpstr>
      <vt:lpstr>5. Introduced: telegraph, photograph and      ironclads.     6.  NC sent the most soldiers in the entire      Confederacy.     NC had more deserters than any other      state.  7.  Goal:  South:  Maintain Independence                North:  Preserve the Union.</vt:lpstr>
      <vt:lpstr>Union vs. Confederate Strategies    </vt:lpstr>
      <vt:lpstr>Union</vt:lpstr>
      <vt:lpstr>Confederacy</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 vs. Confederate Strategies</dc:title>
  <dc:creator>WCPSS</dc:creator>
  <cp:lastModifiedBy>agoforth2</cp:lastModifiedBy>
  <cp:revision>46</cp:revision>
  <dcterms:created xsi:type="dcterms:W3CDTF">2010-02-15T17:11:51Z</dcterms:created>
  <dcterms:modified xsi:type="dcterms:W3CDTF">2014-11-18T11:52:03Z</dcterms:modified>
</cp:coreProperties>
</file>