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2" r:id="rId17"/>
    <p:sldId id="263" r:id="rId18"/>
    <p:sldId id="264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9F8679-5216-4722-ABA3-37CE99C9F0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AC6AC0-3620-4FC4-90AB-582C710AE79E}">
      <dgm:prSet phldrT="[Text]" custT="1"/>
      <dgm:spPr>
        <a:solidFill>
          <a:srgbClr val="CC9900"/>
        </a:solidFill>
      </dgm:spPr>
      <dgm:t>
        <a:bodyPr/>
        <a:lstStyle/>
        <a:p>
          <a:pPr algn="ctr"/>
          <a:r>
            <a:rPr lang="en-US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New Land Policies</a:t>
          </a:r>
          <a:endParaRPr lang="en-US" sz="4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76BE58-E54A-4C9C-BB5F-00F8745CA66F}" type="parTrans" cxnId="{F34CBB3A-69C6-4BEC-BEE8-C72AE7AD3DF8}">
      <dgm:prSet/>
      <dgm:spPr/>
      <dgm:t>
        <a:bodyPr/>
        <a:lstStyle/>
        <a:p>
          <a:endParaRPr lang="en-US"/>
        </a:p>
      </dgm:t>
    </dgm:pt>
    <dgm:pt modelId="{0E7893FA-0B82-45C1-8976-2943B59A467B}" type="sibTrans" cxnId="{F34CBB3A-69C6-4BEC-BEE8-C72AE7AD3DF8}">
      <dgm:prSet/>
      <dgm:spPr/>
      <dgm:t>
        <a:bodyPr/>
        <a:lstStyle/>
        <a:p>
          <a:endParaRPr lang="en-US"/>
        </a:p>
      </dgm:t>
    </dgm:pt>
    <dgm:pt modelId="{989A3FD1-F44C-4A06-8B65-881DB869C6ED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Articles had no provisions for adding new states.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01042ED-CD1D-4B48-ACF3-51DB59F223CB}" type="parTrans" cxnId="{573D4AFA-8CA7-4867-8CC1-DAF5B179F61D}">
      <dgm:prSet/>
      <dgm:spPr/>
      <dgm:t>
        <a:bodyPr/>
        <a:lstStyle/>
        <a:p>
          <a:endParaRPr lang="en-US"/>
        </a:p>
      </dgm:t>
    </dgm:pt>
    <dgm:pt modelId="{2E228DAE-77EA-4DD5-BF4E-416723F4E739}" type="sibTrans" cxnId="{573D4AFA-8CA7-4867-8CC1-DAF5B179F61D}">
      <dgm:prSet/>
      <dgm:spPr/>
      <dgm:t>
        <a:bodyPr/>
        <a:lstStyle/>
        <a:p>
          <a:endParaRPr lang="en-US"/>
        </a:p>
      </dgm:t>
    </dgm:pt>
    <dgm:pt modelId="{5AD9B958-A55A-40BA-BA9D-FA712681D6A7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To bring order and stability to new western settlement, Congress developed successful new land policies.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E6B4940-7096-432D-81B9-30F85E11F7A2}" type="parTrans" cxnId="{E32FC77E-0CF4-425B-9A87-702D751B90DB}">
      <dgm:prSet/>
      <dgm:spPr/>
      <dgm:t>
        <a:bodyPr/>
        <a:lstStyle/>
        <a:p>
          <a:endParaRPr lang="en-US"/>
        </a:p>
      </dgm:t>
    </dgm:pt>
    <dgm:pt modelId="{410889A5-AA2A-40AD-B489-FE750054A0B8}" type="sibTrans" cxnId="{E32FC77E-0CF4-425B-9A87-702D751B90DB}">
      <dgm:prSet/>
      <dgm:spPr/>
      <dgm:t>
        <a:bodyPr/>
        <a:lstStyle/>
        <a:p>
          <a:endParaRPr lang="en-US"/>
        </a:p>
      </dgm:t>
    </dgm:pt>
    <dgm:pt modelId="{15117928-6C04-4101-9E31-0C02AE7BA648}">
      <dgm:prSet phldrT="[Text]"/>
      <dgm:spPr/>
      <dgm:t>
        <a:bodyPr/>
        <a:lstStyle/>
        <a:p>
          <a:r>
            <a:rPr lang="en-US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Ordinance of 1785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divided the Western territories into larger townships and smaller sections. Land was sold cheaply. 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CB7353C6-FC33-49CC-ABDE-763BE3435073}" type="parTrans" cxnId="{0C94E66D-D1CC-4291-AF50-08B662CE0D45}">
      <dgm:prSet/>
      <dgm:spPr/>
      <dgm:t>
        <a:bodyPr/>
        <a:lstStyle/>
        <a:p>
          <a:endParaRPr lang="en-US"/>
        </a:p>
      </dgm:t>
    </dgm:pt>
    <dgm:pt modelId="{7E60BBA3-C3A6-4FB2-9C9D-90FC3C1329BB}" type="sibTrans" cxnId="{0C94E66D-D1CC-4291-AF50-08B662CE0D45}">
      <dgm:prSet/>
      <dgm:spPr/>
      <dgm:t>
        <a:bodyPr/>
        <a:lstStyle/>
        <a:p>
          <a:endParaRPr lang="en-US"/>
        </a:p>
      </dgm:t>
    </dgm:pt>
    <dgm:pt modelId="{B35E81CB-5D6A-4C0B-BDE0-83A3A06082D6}">
      <dgm:prSet phldrT="[Text]"/>
      <dgm:spPr/>
      <dgm:t>
        <a:bodyPr/>
        <a:lstStyle/>
        <a:p>
          <a:r>
            <a:rPr lang="en-US" b="1" u="sng" dirty="0" smtClean="0">
              <a:latin typeface="Times New Roman" pitchFamily="18" charset="0"/>
              <a:cs typeface="Times New Roman" pitchFamily="18" charset="0"/>
            </a:rPr>
            <a:t>Northwest Ordinance of 1787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created a Northwest Territory out of the lands north of the Ohio River and east of the Mississippi River. It included a bill of rights to protect the settlers that guaranteed freedom of religion and trial by jury. Slavery was not permitted.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078DA0A6-73FD-4597-8964-AE563228AE53}" type="parTrans" cxnId="{CA26F063-CFB5-46D6-969F-EAE886B119A7}">
      <dgm:prSet/>
      <dgm:spPr/>
      <dgm:t>
        <a:bodyPr/>
        <a:lstStyle/>
        <a:p>
          <a:endParaRPr lang="en-US"/>
        </a:p>
      </dgm:t>
    </dgm:pt>
    <dgm:pt modelId="{D6BDD846-DDD0-46FD-BB36-90358C43ED89}" type="sibTrans" cxnId="{CA26F063-CFB5-46D6-969F-EAE886B119A7}">
      <dgm:prSet/>
      <dgm:spPr/>
      <dgm:t>
        <a:bodyPr/>
        <a:lstStyle/>
        <a:p>
          <a:endParaRPr lang="en-US"/>
        </a:p>
      </dgm:t>
    </dgm:pt>
    <dgm:pt modelId="{F91AF24F-ED1B-4B14-98A2-C3ADC657EEF0}" type="pres">
      <dgm:prSet presAssocID="{A29F8679-5216-4722-ABA3-37CE99C9F0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5514BA-BD4D-46D6-A287-F88ACF00558A}" type="pres">
      <dgm:prSet presAssocID="{3FAC6AC0-3620-4FC4-90AB-582C710AE79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9D6493-19ED-4EF2-8CBE-9FD2D6C68F08}" type="pres">
      <dgm:prSet presAssocID="{3FAC6AC0-3620-4FC4-90AB-582C710AE79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AF4893-1020-4F99-B2EB-878C933080BF}" type="presOf" srcId="{5AD9B958-A55A-40BA-BA9D-FA712681D6A7}" destId="{5E9D6493-19ED-4EF2-8CBE-9FD2D6C68F08}" srcOrd="0" destOrd="1" presId="urn:microsoft.com/office/officeart/2005/8/layout/vList2"/>
    <dgm:cxn modelId="{C9178570-B7E7-4712-9E24-68CAEFABA25D}" type="presOf" srcId="{15117928-6C04-4101-9E31-0C02AE7BA648}" destId="{5E9D6493-19ED-4EF2-8CBE-9FD2D6C68F08}" srcOrd="0" destOrd="2" presId="urn:microsoft.com/office/officeart/2005/8/layout/vList2"/>
    <dgm:cxn modelId="{6CE9285C-475D-4CFC-9E3D-B87F7ACB81BF}" type="presOf" srcId="{B35E81CB-5D6A-4C0B-BDE0-83A3A06082D6}" destId="{5E9D6493-19ED-4EF2-8CBE-9FD2D6C68F08}" srcOrd="0" destOrd="3" presId="urn:microsoft.com/office/officeart/2005/8/layout/vList2"/>
    <dgm:cxn modelId="{E32FC77E-0CF4-425B-9A87-702D751B90DB}" srcId="{3FAC6AC0-3620-4FC4-90AB-582C710AE79E}" destId="{5AD9B958-A55A-40BA-BA9D-FA712681D6A7}" srcOrd="1" destOrd="0" parTransId="{7E6B4940-7096-432D-81B9-30F85E11F7A2}" sibTransId="{410889A5-AA2A-40AD-B489-FE750054A0B8}"/>
    <dgm:cxn modelId="{1D01C815-59DA-4FF0-BD52-8429FA8C8C81}" type="presOf" srcId="{3FAC6AC0-3620-4FC4-90AB-582C710AE79E}" destId="{F55514BA-BD4D-46D6-A287-F88ACF00558A}" srcOrd="0" destOrd="0" presId="urn:microsoft.com/office/officeart/2005/8/layout/vList2"/>
    <dgm:cxn modelId="{573D4AFA-8CA7-4867-8CC1-DAF5B179F61D}" srcId="{3FAC6AC0-3620-4FC4-90AB-582C710AE79E}" destId="{989A3FD1-F44C-4A06-8B65-881DB869C6ED}" srcOrd="0" destOrd="0" parTransId="{F01042ED-CD1D-4B48-ACF3-51DB59F223CB}" sibTransId="{2E228DAE-77EA-4DD5-BF4E-416723F4E739}"/>
    <dgm:cxn modelId="{CA26F063-CFB5-46D6-969F-EAE886B119A7}" srcId="{3FAC6AC0-3620-4FC4-90AB-582C710AE79E}" destId="{B35E81CB-5D6A-4C0B-BDE0-83A3A06082D6}" srcOrd="3" destOrd="0" parTransId="{078DA0A6-73FD-4597-8964-AE563228AE53}" sibTransId="{D6BDD846-DDD0-46FD-BB36-90358C43ED89}"/>
    <dgm:cxn modelId="{EF8FC173-5AEA-4AD4-9538-39D2FD6242EE}" type="presOf" srcId="{989A3FD1-F44C-4A06-8B65-881DB869C6ED}" destId="{5E9D6493-19ED-4EF2-8CBE-9FD2D6C68F08}" srcOrd="0" destOrd="0" presId="urn:microsoft.com/office/officeart/2005/8/layout/vList2"/>
    <dgm:cxn modelId="{EF1AB073-E7B8-45D4-BF7A-C77986C25F44}" type="presOf" srcId="{A29F8679-5216-4722-ABA3-37CE99C9F05C}" destId="{F91AF24F-ED1B-4B14-98A2-C3ADC657EEF0}" srcOrd="0" destOrd="0" presId="urn:microsoft.com/office/officeart/2005/8/layout/vList2"/>
    <dgm:cxn modelId="{0C94E66D-D1CC-4291-AF50-08B662CE0D45}" srcId="{3FAC6AC0-3620-4FC4-90AB-582C710AE79E}" destId="{15117928-6C04-4101-9E31-0C02AE7BA648}" srcOrd="2" destOrd="0" parTransId="{CB7353C6-FC33-49CC-ABDE-763BE3435073}" sibTransId="{7E60BBA3-C3A6-4FB2-9C9D-90FC3C1329BB}"/>
    <dgm:cxn modelId="{F34CBB3A-69C6-4BEC-BEE8-C72AE7AD3DF8}" srcId="{A29F8679-5216-4722-ABA3-37CE99C9F05C}" destId="{3FAC6AC0-3620-4FC4-90AB-582C710AE79E}" srcOrd="0" destOrd="0" parTransId="{6176BE58-E54A-4C9C-BB5F-00F8745CA66F}" sibTransId="{0E7893FA-0B82-45C1-8976-2943B59A467B}"/>
    <dgm:cxn modelId="{1B1AD7BF-FFA6-4901-B79D-C78EBF461312}" type="presParOf" srcId="{F91AF24F-ED1B-4B14-98A2-C3ADC657EEF0}" destId="{F55514BA-BD4D-46D6-A287-F88ACF00558A}" srcOrd="0" destOrd="0" presId="urn:microsoft.com/office/officeart/2005/8/layout/vList2"/>
    <dgm:cxn modelId="{2CACB4A0-A99B-49DE-87BB-A92612AF0582}" type="presParOf" srcId="{F91AF24F-ED1B-4B14-98A2-C3ADC657EEF0}" destId="{5E9D6493-19ED-4EF2-8CBE-9FD2D6C68F0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5514BA-BD4D-46D6-A287-F88ACF00558A}">
      <dsp:nvSpPr>
        <dsp:cNvPr id="0" name=""/>
        <dsp:cNvSpPr/>
      </dsp:nvSpPr>
      <dsp:spPr>
        <a:xfrm>
          <a:off x="0" y="65324"/>
          <a:ext cx="8229600" cy="1023750"/>
        </a:xfrm>
        <a:prstGeom prst="roundRect">
          <a:avLst/>
        </a:prstGeom>
        <a:solidFill>
          <a:srgbClr val="CC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New Land Policies</a:t>
          </a:r>
          <a:endParaRPr lang="en-US" sz="4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5324"/>
        <a:ext cx="8229600" cy="1023750"/>
      </dsp:txXfrm>
    </dsp:sp>
    <dsp:sp modelId="{5E9D6493-19ED-4EF2-8CBE-9FD2D6C68F08}">
      <dsp:nvSpPr>
        <dsp:cNvPr id="0" name=""/>
        <dsp:cNvSpPr/>
      </dsp:nvSpPr>
      <dsp:spPr>
        <a:xfrm>
          <a:off x="0" y="1089075"/>
          <a:ext cx="8229600" cy="463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Articles had no provisions for adding new states.</a:t>
          </a:r>
          <a:endParaRPr lang="en-US" sz="27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To bring order and stability to new western settlement, Congress developed successful new land policies.</a:t>
          </a:r>
          <a:endParaRPr lang="en-US" sz="27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Ordinance of 1785 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divided the Western territories into larger townships and smaller sections. Land was sold cheaply. </a:t>
          </a:r>
          <a:endParaRPr lang="en-US" sz="27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b="1" u="sng" kern="1200" dirty="0" smtClean="0">
              <a:latin typeface="Times New Roman" pitchFamily="18" charset="0"/>
              <a:cs typeface="Times New Roman" pitchFamily="18" charset="0"/>
            </a:rPr>
            <a:t>Northwest Ordinance of 1787 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created a Northwest Territory out of the lands north of the Ohio River and east of the Mississippi River. It included a bill of rights to protect the settlers that guaranteed freedom of religion and trial by jury. Slavery was not permitted.</a:t>
          </a:r>
          <a:endParaRPr lang="en-US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089075"/>
        <a:ext cx="8229600" cy="463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E601C-BF5A-493B-BAD7-3CF5E8B567B5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A97FC-D139-4A0A-90CF-FDD9838EAE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729D7E3-E77C-434C-BF77-B6EFB60B8CC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68FAA0-DD08-4EFC-AF57-74675A74D26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4C0688-D7C1-4FE9-A46C-D6AC543F5D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B1934AE-A16A-4C90-80A7-109B923B131C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BEA4A0-26D4-4C16-91A6-722257D6978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2655A6-03E7-4B04-A728-37527712357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3B4F907-8496-46FE-9FCF-40126D1809EF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E83A-7B2D-46FD-AA81-E295D9A84B76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C937-B6A4-4E6F-8B80-BB84B4E53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E83A-7B2D-46FD-AA81-E295D9A84B76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C937-B6A4-4E6F-8B80-BB84B4E53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E83A-7B2D-46FD-AA81-E295D9A84B76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C937-B6A4-4E6F-8B80-BB84B4E53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E83A-7B2D-46FD-AA81-E295D9A84B76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C937-B6A4-4E6F-8B80-BB84B4E53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E83A-7B2D-46FD-AA81-E295D9A84B76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C937-B6A4-4E6F-8B80-BB84B4E53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E83A-7B2D-46FD-AA81-E295D9A84B76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C937-B6A4-4E6F-8B80-BB84B4E53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E83A-7B2D-46FD-AA81-E295D9A84B76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C937-B6A4-4E6F-8B80-BB84B4E53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E83A-7B2D-46FD-AA81-E295D9A84B76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C937-B6A4-4E6F-8B80-BB84B4E53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E83A-7B2D-46FD-AA81-E295D9A84B76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C937-B6A4-4E6F-8B80-BB84B4E53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E83A-7B2D-46FD-AA81-E295D9A84B76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C937-B6A4-4E6F-8B80-BB84B4E53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E83A-7B2D-46FD-AA81-E295D9A84B76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26C937-B6A4-4E6F-8B80-BB84B4E537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E4E83A-7B2D-46FD-AA81-E295D9A84B76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26C937-B6A4-4E6F-8B80-BB84B4E537B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ppocampus.org/History%20&amp;%20Government;jsessionid=D2B8C45FAD0186F7485018398B0401F1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Governing a New 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Pages 204 – 209 in </a:t>
            </a:r>
            <a:r>
              <a:rPr lang="en-US" i="1" u="sng" dirty="0" smtClean="0"/>
              <a:t>The Americas</a:t>
            </a:r>
            <a:endParaRPr lang="en-US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latin typeface="Times New Roman" pitchFamily="18" charset="0"/>
                <a:cs typeface="Times New Roman" pitchFamily="18" charset="0"/>
              </a:rPr>
              <a:t>Under the Articles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37356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 limited central government.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One branch legislature called Congress.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No executive (chief executive) nor national courts.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All states would have equal representatives AND one single vote.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9 states had to agree before a bill became law.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All 13 states had to ratify the Articles.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5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A plan of government</a:t>
            </a:r>
          </a:p>
          <a:p>
            <a:r>
              <a:rPr lang="en-US" sz="3000" u="sng" smtClean="0">
                <a:latin typeface="Times New Roman" pitchFamily="18" charset="0"/>
                <a:cs typeface="Times New Roman" pitchFamily="18" charset="0"/>
              </a:rPr>
              <a:t>Negotiated treaties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 especially the Treaty of Paris of 1783; successfully ending the American Revolution</a:t>
            </a:r>
          </a:p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Declare war</a:t>
            </a:r>
          </a:p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Make peace</a:t>
            </a:r>
          </a:p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New land policies</a:t>
            </a:r>
          </a:p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Run the national postal office</a:t>
            </a:r>
          </a:p>
          <a:p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Foreign relations with Native Americans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81000"/>
            <a:ext cx="8229600" cy="1023938"/>
            <a:chOff x="0" y="65324"/>
            <a:chExt cx="8229600" cy="1023750"/>
          </a:xfrm>
        </p:grpSpPr>
        <p:sp>
          <p:nvSpPr>
            <p:cNvPr id="5" name="Rounded Rectangle 4"/>
            <p:cNvSpPr/>
            <p:nvPr/>
          </p:nvSpPr>
          <p:spPr>
            <a:xfrm>
              <a:off x="0" y="65324"/>
              <a:ext cx="8229600" cy="1023750"/>
            </a:xfrm>
            <a:prstGeom prst="roundRect">
              <a:avLst/>
            </a:prstGeom>
            <a:solidFill>
              <a:srgbClr val="CC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49213" y="114528"/>
              <a:ext cx="8131175" cy="925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7640" tIns="167640" rIns="167640" bIns="167640" spcCol="1270" anchor="ctr"/>
            <a:lstStyle/>
            <a:p>
              <a:pPr algn="ctr" defTabSz="1955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5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Successes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73075" y="307975"/>
          <a:ext cx="8229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The weak government that had almost no power. It could </a:t>
            </a:r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regulate trade amongst the states;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amend the Articles unless all 13 states gave its consent;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force citizens to join the army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pass a law unless nine states voted for it;</a:t>
            </a:r>
          </a:p>
          <a:p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609600"/>
            <a:ext cx="8229600" cy="1023938"/>
            <a:chOff x="0" y="65324"/>
            <a:chExt cx="8229600" cy="1023750"/>
          </a:xfrm>
        </p:grpSpPr>
        <p:sp>
          <p:nvSpPr>
            <p:cNvPr id="5" name="Rounded Rectangle 4"/>
            <p:cNvSpPr/>
            <p:nvPr/>
          </p:nvSpPr>
          <p:spPr>
            <a:xfrm>
              <a:off x="0" y="65324"/>
              <a:ext cx="8229600" cy="1023750"/>
            </a:xfrm>
            <a:prstGeom prst="roundRect">
              <a:avLst/>
            </a:prstGeom>
            <a:solidFill>
              <a:srgbClr val="CC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49213" y="114528"/>
              <a:ext cx="8131175" cy="925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7640" tIns="167640" rIns="167640" bIns="167640" spcCol="1270" anchor="ctr"/>
            <a:lstStyle/>
            <a:p>
              <a:pPr algn="ctr" defTabSz="1955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Weaknesses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US" sz="3600" u="sng" smtClean="0">
                <a:latin typeface="Times New Roman" pitchFamily="18" charset="0"/>
                <a:cs typeface="Times New Roman" pitchFamily="18" charset="0"/>
              </a:rPr>
              <a:t>collect taxes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. They had to ask the states for money to pay for the army and war debts; and </a:t>
            </a:r>
          </a:p>
          <a:p>
            <a:pPr>
              <a:buFont typeface="Wingdings" pitchFamily="2" charset="2"/>
              <a:buChar char="§"/>
            </a:pPr>
            <a:r>
              <a:rPr lang="en-US" sz="3600" u="sng" smtClean="0">
                <a:latin typeface="Times New Roman" pitchFamily="18" charset="0"/>
                <a:cs typeface="Times New Roman" pitchFamily="18" charset="0"/>
              </a:rPr>
              <a:t>each state had one vote in Congress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. State population did not matter, although larger, more populated states believed that they should have more votes.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609600"/>
            <a:ext cx="8229600" cy="1023938"/>
            <a:chOff x="0" y="65324"/>
            <a:chExt cx="8229600" cy="1023750"/>
          </a:xfrm>
        </p:grpSpPr>
        <p:sp>
          <p:nvSpPr>
            <p:cNvPr id="5" name="Rounded Rectangle 4"/>
            <p:cNvSpPr/>
            <p:nvPr/>
          </p:nvSpPr>
          <p:spPr>
            <a:xfrm>
              <a:off x="0" y="65324"/>
              <a:ext cx="8229600" cy="1023750"/>
            </a:xfrm>
            <a:prstGeom prst="roundRect">
              <a:avLst/>
            </a:prstGeom>
            <a:solidFill>
              <a:srgbClr val="CC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49213" y="114528"/>
              <a:ext cx="8131175" cy="925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7640" tIns="167640" rIns="167640" bIns="167640" spcCol="1270" anchor="ctr"/>
            <a:lstStyle/>
            <a:p>
              <a:pPr algn="ctr" defTabSz="1955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Weaknesses Cont’d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To Rewrite or Not to Rewrite?</a:t>
            </a:r>
          </a:p>
        </p:txBody>
      </p:sp>
      <p:pic>
        <p:nvPicPr>
          <p:cNvPr id="11267" name="Picture 5" descr="george_washington_raise_sword_hg_clr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010400" y="3124200"/>
            <a:ext cx="2505075" cy="3333750"/>
          </a:xfrm>
        </p:spPr>
      </p:pic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533400" y="1600200"/>
            <a:ext cx="77724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Different types of currency were confusing amongst the states.</a:t>
            </a:r>
          </a:p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 central government had to ask the states for money.</a:t>
            </a:r>
          </a:p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Central government couldn’t collect taxes and therefore, couldn’t maintain nor help the citizens.</a:t>
            </a:r>
          </a:p>
          <a:p>
            <a:pPr>
              <a:buFont typeface="Arial" charset="0"/>
              <a:buChar char="•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 states had most of the power and therefore, had their own policies and unlimited resources to make any decisions they wanted without consent.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19600" cy="43891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There was a severe economic depression around the mid-1780’s in the United States.</a:t>
            </a:r>
          </a:p>
          <a:p>
            <a:r>
              <a:rPr lang="en-US" dirty="0" smtClean="0"/>
              <a:t>The depression particularly hit farmers the hardest. </a:t>
            </a:r>
          </a:p>
          <a:p>
            <a:r>
              <a:rPr lang="en-US" dirty="0" smtClean="0"/>
              <a:t>The state government then began seizing some farms and selling them in order to get back the taxes. </a:t>
            </a:r>
          </a:p>
          <a:p>
            <a:r>
              <a:rPr lang="en-US" dirty="0" smtClean="0"/>
              <a:t>Many angry farmers demanded that the Massachusetts government stop the farm sales. </a:t>
            </a:r>
          </a:p>
          <a:p>
            <a:r>
              <a:rPr lang="en-US" dirty="0" smtClean="0"/>
              <a:t>They also demanded that the state issue more paper money to make it easier to get loans.</a:t>
            </a:r>
          </a:p>
          <a:p>
            <a:r>
              <a:rPr lang="en-US" dirty="0" smtClean="0"/>
              <a:t>The state of Massachusetts still did nothing.</a:t>
            </a:r>
            <a:endParaRPr lang="en-US" dirty="0"/>
          </a:p>
        </p:txBody>
      </p:sp>
      <p:pic>
        <p:nvPicPr>
          <p:cNvPr id="18434" name="Picture 2" descr="C:\Documents and Settings\Administrator\Local Settings\Temporary Internet Files\Content.IE5\0EDXQL72\MC90007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600200"/>
            <a:ext cx="2133600" cy="4464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Shays’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935480"/>
            <a:ext cx="4038600" cy="4389120"/>
          </a:xfrm>
        </p:spPr>
        <p:txBody>
          <a:bodyPr/>
          <a:lstStyle/>
          <a:p>
            <a:r>
              <a:rPr lang="en-US" dirty="0" smtClean="0"/>
              <a:t>In August 1786, Daniel Shays led an uprising of about 1,000 Massachusetts farmers. </a:t>
            </a:r>
          </a:p>
          <a:p>
            <a:r>
              <a:rPr lang="en-US" dirty="0" smtClean="0"/>
              <a:t>When the farmers tried to seize arms from a state warehouse, the state called out the militia. </a:t>
            </a:r>
          </a:p>
          <a:p>
            <a:r>
              <a:rPr lang="en-US" dirty="0" smtClean="0"/>
              <a:t>Shays and other leaders were arrested.</a:t>
            </a:r>
          </a:p>
        </p:txBody>
      </p:sp>
      <p:pic>
        <p:nvPicPr>
          <p:cNvPr id="19458" name="Picture 2" descr="http://roebuckclasses.com/201/republic/shay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09800"/>
            <a:ext cx="2857500" cy="33242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5715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Daniel Shays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1.gstatic.com/images?q=tbn:ANd9GcQEmlyiOIg0HJSvNQWE1_8QnVcOk93EGEe9s2sXwPj6VYIRwWXtZw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4419600" cy="59003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29200" y="54864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http://www.hippocampus.org/History%20%26%20Government;jsessionid=D2B8C45FAD0186F7485018398B0401F1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result of Shays’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Shay’s Rebellion was quelled, but it frightened some Americans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made many Americans realize that the county needed a stronger central government.</a:t>
            </a:r>
          </a:p>
          <a:p>
            <a:endParaRPr lang="en-US" dirty="0" smtClean="0"/>
          </a:p>
          <a:p>
            <a:r>
              <a:rPr lang="en-US" dirty="0" smtClean="0"/>
              <a:t>The response was to send delegates from each state to a convention in Philadelphia in 1787. This became known as the Constitutional Convention.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Treaty of Paris…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former 13 American colonies were now separate from the English government.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Remember that American colonists had felt that the king and Parliament in England had exerted excessive power over the colonial government.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Many Americans favored a republic where the states were more powerful than the central government.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9624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11 out of 13 colonies wrote new constitutions to support their new governments.</a:t>
            </a:r>
          </a:p>
          <a:p>
            <a:r>
              <a:rPr lang="en-US" dirty="0" smtClean="0"/>
              <a:t>Rhode Island and Connecticut kept their original colonial charters, but removed any references to the British king.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Constitution</a:t>
            </a:r>
            <a:r>
              <a:rPr lang="en-US" dirty="0" smtClean="0"/>
              <a:t> is “a document stating the rules under which a government will operate.”</a:t>
            </a:r>
          </a:p>
          <a:p>
            <a:endParaRPr lang="en-US" dirty="0" smtClean="0"/>
          </a:p>
          <a:p>
            <a:endParaRPr lang="en-US" b="1" dirty="0"/>
          </a:p>
        </p:txBody>
      </p:sp>
      <p:pic>
        <p:nvPicPr>
          <p:cNvPr id="1026" name="Picture 2" descr="http://www.learnnc.org/lp/media/uploads/2009/01/e-98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62200"/>
            <a:ext cx="43434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the Governor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935480"/>
            <a:ext cx="38100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governor was the state’s executive.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executive</a:t>
            </a:r>
            <a:r>
              <a:rPr lang="en-US" dirty="0" smtClean="0"/>
              <a:t> in a government is “the person who runs the government and sees that the laws are carried out.”</a:t>
            </a:r>
          </a:p>
          <a:p>
            <a:r>
              <a:rPr lang="en-US" dirty="0" smtClean="0"/>
              <a:t>Governors appointed state officials and they were then approved by the state’s legislature.</a:t>
            </a:r>
            <a:endParaRPr lang="en-US" dirty="0"/>
          </a:p>
        </p:txBody>
      </p:sp>
      <p:pic>
        <p:nvPicPr>
          <p:cNvPr id="16386" name="Picture 2" descr="http://www.ncwiseowl.org/carolinaclips/governors/caswell1776-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2686005" cy="3790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6019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NC’s First Governor after the war: Richard Caswell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to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new constitutions allowed more people to vote than in colonial times. </a:t>
            </a:r>
          </a:p>
          <a:p>
            <a:r>
              <a:rPr lang="en-US" dirty="0" smtClean="0"/>
              <a:t>White males could vote if they were 21 or older. In most states, they had to own some form of property.</a:t>
            </a:r>
          </a:p>
          <a:p>
            <a:r>
              <a:rPr lang="en-US" dirty="0" smtClean="0"/>
              <a:t>Most states kept African Americans, even if they were free, from voting.</a:t>
            </a:r>
          </a:p>
          <a:p>
            <a:r>
              <a:rPr lang="en-US" dirty="0" smtClean="0"/>
              <a:t>New Jersey allowed some women to vote until 1807, but women could not vote in any other state.</a:t>
            </a:r>
          </a:p>
          <a:p>
            <a:endParaRPr lang="en-US" dirty="0"/>
          </a:p>
        </p:txBody>
      </p:sp>
      <p:pic>
        <p:nvPicPr>
          <p:cNvPr id="17410" name="Picture 2" descr="C:\Documents and Settings\Administrator\Local Settings\Temporary Internet Files\Content.IE5\1O82X7K9\MP90038472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057400"/>
            <a:ext cx="3182039" cy="3163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prevent the previous abuses from the British colonial government, many states decided to protect individual rights.</a:t>
            </a:r>
          </a:p>
          <a:p>
            <a:r>
              <a:rPr lang="en-US" dirty="0" smtClean="0"/>
              <a:t>Virginia was the first state to include a bill of rights, which stated freedom of the press, the right to trial by jury, and freedom of religion.</a:t>
            </a:r>
          </a:p>
          <a:p>
            <a:r>
              <a:rPr lang="en-US" dirty="0" smtClean="0"/>
              <a:t>Many other states followed Virginia’s lead.</a:t>
            </a:r>
          </a:p>
          <a:p>
            <a:r>
              <a:rPr lang="en-US" dirty="0" smtClean="0"/>
              <a:t>Massachusetts gave the right of freedom of religion too, but retain its official church.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1524000"/>
            <a:ext cx="5638800" cy="2057400"/>
          </a:xfrm>
        </p:spPr>
        <p:txBody>
          <a:bodyPr/>
          <a:lstStyle/>
          <a:p>
            <a:pPr eaLnBrk="1" hangingPunct="1"/>
            <a:r>
              <a:rPr lang="en-US" sz="6600" b="1" smtClean="0">
                <a:latin typeface="Times New Roman" pitchFamily="18" charset="0"/>
                <a:cs typeface="Times New Roman" pitchFamily="18" charset="0"/>
              </a:rPr>
              <a:t>The Articles of Confederation</a:t>
            </a:r>
          </a:p>
        </p:txBody>
      </p:sp>
      <p:sp>
        <p:nvSpPr>
          <p:cNvPr id="3075" name="Subtitle 5"/>
          <p:cNvSpPr>
            <a:spLocks noGrp="1"/>
          </p:cNvSpPr>
          <p:nvPr>
            <p:ph type="subTitle" idx="1"/>
          </p:nvPr>
        </p:nvSpPr>
        <p:spPr>
          <a:xfrm>
            <a:off x="3581400" y="4114800"/>
            <a:ext cx="5334000" cy="1752600"/>
          </a:xfrm>
        </p:spPr>
        <p:txBody>
          <a:bodyPr/>
          <a:lstStyle/>
          <a:p>
            <a:pPr eaLnBrk="1" hangingPunct="1"/>
            <a:r>
              <a:rPr lang="en-US" sz="6000" b="1" smtClean="0">
                <a:latin typeface="Times New Roman" pitchFamily="18" charset="0"/>
                <a:cs typeface="Times New Roman" pitchFamily="18" charset="0"/>
              </a:rPr>
              <a:t>1777-1787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00600"/>
          </a:xfrm>
        </p:spPr>
        <p:txBody>
          <a:bodyPr/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Americans needed to establish their own government once they declared their independence from Britain.</a:t>
            </a:r>
          </a:p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Americans wanted the country to be a </a:t>
            </a:r>
            <a:r>
              <a:rPr lang="en-US" sz="3600" b="1" u="sng" smtClean="0"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. A republic is a government with elected representatives.</a:t>
            </a:r>
          </a:p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States organized their governments and adopted their own state constitutions.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4373563"/>
          </a:xfrm>
        </p:spPr>
        <p:txBody>
          <a:bodyPr>
            <a:normAutofit fontScale="92500" lnSpcReduction="10000"/>
          </a:bodyPr>
          <a:lstStyle/>
          <a:p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400" b="1" u="sng" smtClean="0">
                <a:latin typeface="Times New Roman" pitchFamily="18" charset="0"/>
                <a:cs typeface="Times New Roman" pitchFamily="18" charset="0"/>
              </a:rPr>
              <a:t>Articles of Confederation </a:t>
            </a:r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(a plan for government) were adopted in 1777. They were America’s first constitution.</a:t>
            </a:r>
          </a:p>
          <a:p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Most Americans favored a weak central government and strong independent states.</a:t>
            </a:r>
          </a:p>
          <a:p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Each state kept, “its freedom, and independence”. </a:t>
            </a:r>
          </a:p>
          <a:p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Ratification was delayed until 1781 because of western settlement disputes amongst the states.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986</Words>
  <Application>Microsoft Office PowerPoint</Application>
  <PresentationFormat>On-screen Show (4:3)</PresentationFormat>
  <Paragraphs>97</Paragraphs>
  <Slides>19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Governing a New Nation</vt:lpstr>
      <vt:lpstr>After the Treaty of Paris…</vt:lpstr>
      <vt:lpstr>State Constitutions</vt:lpstr>
      <vt:lpstr>The Role of the Governor</vt:lpstr>
      <vt:lpstr>The Right to Vote</vt:lpstr>
      <vt:lpstr>Protecting Rights</vt:lpstr>
      <vt:lpstr>The Articles of Confederation</vt:lpstr>
      <vt:lpstr>Slide 8</vt:lpstr>
      <vt:lpstr>Slide 9</vt:lpstr>
      <vt:lpstr>Under the Articles</vt:lpstr>
      <vt:lpstr>Slide 11</vt:lpstr>
      <vt:lpstr>Slide 12</vt:lpstr>
      <vt:lpstr>Slide 13</vt:lpstr>
      <vt:lpstr>Slide 14</vt:lpstr>
      <vt:lpstr>To Rewrite or Not to Rewrite?</vt:lpstr>
      <vt:lpstr>Growing Problems</vt:lpstr>
      <vt:lpstr>Shays’ Rebellion</vt:lpstr>
      <vt:lpstr>Slide 18</vt:lpstr>
      <vt:lpstr>As a result of Shays’ Rebellion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Governing a New Nation</dc:title>
  <dc:creator>wcpss</dc:creator>
  <cp:lastModifiedBy>wcpss</cp:lastModifiedBy>
  <cp:revision>6</cp:revision>
  <dcterms:created xsi:type="dcterms:W3CDTF">2012-09-03T23:45:08Z</dcterms:created>
  <dcterms:modified xsi:type="dcterms:W3CDTF">2012-09-05T13:22:12Z</dcterms:modified>
</cp:coreProperties>
</file>