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8" r:id="rId3"/>
    <p:sldId id="257" r:id="rId4"/>
    <p:sldId id="259" r:id="rId5"/>
    <p:sldId id="261" r:id="rId6"/>
    <p:sldId id="264" r:id="rId7"/>
    <p:sldId id="265" r:id="rId8"/>
    <p:sldId id="267"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67DAB1-6683-4239-898B-9B666FDAFB73}"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7DAB1-6683-4239-898B-9B666FDAFB73}"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7DAB1-6683-4239-898B-9B666FDAFB73}"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7DAB1-6683-4239-898B-9B666FDAFB73}"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67DAB1-6683-4239-898B-9B666FDAFB73}"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67DAB1-6683-4239-898B-9B666FDAFB73}"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67DAB1-6683-4239-898B-9B666FDAFB73}" type="datetimeFigureOut">
              <a:rPr lang="en-US" smtClean="0"/>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67DAB1-6683-4239-898B-9B666FDAFB73}" type="datetimeFigureOut">
              <a:rPr lang="en-US" smtClean="0"/>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7DAB1-6683-4239-898B-9B666FDAFB73}" type="datetimeFigureOut">
              <a:rPr lang="en-US" smtClean="0"/>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7DAB1-6683-4239-898B-9B666FDAFB73}"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7DAB1-6683-4239-898B-9B666FDAFB73}"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085DF-4289-4701-91D2-F13E98B8A9D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7DAB1-6683-4239-898B-9B666FDAFB73}" type="datetimeFigureOut">
              <a:rPr lang="en-US" smtClean="0"/>
              <a:t>4/6/2016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085DF-4289-4701-91D2-F13E98B8A9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http://4.bp.blogspot.com/_bxVZ7GvshNg/S-BukD6FIpI/AAAAAAAAC6Y/MPd4hveewBY/s1600/Pinocchio%2B2.jpg"/>
          <p:cNvPicPr>
            <a:picLocks noChangeAspect="1" noChangeArrowheads="1"/>
          </p:cNvPicPr>
          <p:nvPr/>
        </p:nvPicPr>
        <p:blipFill>
          <a:blip r:embed="rId2" cstate="print"/>
          <a:srcRect/>
          <a:stretch>
            <a:fillRect/>
          </a:stretch>
        </p:blipFill>
        <p:spPr bwMode="auto">
          <a:xfrm>
            <a:off x="381000" y="228599"/>
            <a:ext cx="4114800" cy="4439653"/>
          </a:xfrm>
          <a:prstGeom prst="rect">
            <a:avLst/>
          </a:prstGeom>
          <a:noFill/>
        </p:spPr>
      </p:pic>
      <p:sp>
        <p:nvSpPr>
          <p:cNvPr id="6" name="TextBox 5"/>
          <p:cNvSpPr txBox="1"/>
          <p:nvPr/>
        </p:nvSpPr>
        <p:spPr>
          <a:xfrm>
            <a:off x="4724400" y="381000"/>
            <a:ext cx="3886200" cy="5078313"/>
          </a:xfrm>
          <a:prstGeom prst="rect">
            <a:avLst/>
          </a:prstGeom>
          <a:noFill/>
        </p:spPr>
        <p:txBody>
          <a:bodyPr wrap="square" rtlCol="0">
            <a:spAutoFit/>
          </a:bodyPr>
          <a:lstStyle/>
          <a:p>
            <a:r>
              <a:rPr lang="en-US" sz="3600" b="1" dirty="0" smtClean="0">
                <a:solidFill>
                  <a:srgbClr val="FFC000"/>
                </a:solidFill>
                <a:latin typeface="Arial Black" pitchFamily="34" charset="0"/>
              </a:rPr>
              <a:t>What’s that Tone? </a:t>
            </a:r>
          </a:p>
          <a:p>
            <a:endParaRPr lang="en-US" sz="3600" b="1" dirty="0">
              <a:solidFill>
                <a:srgbClr val="FFC000"/>
              </a:solidFill>
              <a:latin typeface="Arial Black" pitchFamily="34" charset="0"/>
            </a:endParaRPr>
          </a:p>
          <a:p>
            <a:r>
              <a:rPr lang="en-US" sz="3600" b="1" dirty="0" smtClean="0">
                <a:solidFill>
                  <a:srgbClr val="FFC000"/>
                </a:solidFill>
                <a:latin typeface="Arial Black" pitchFamily="34" charset="0"/>
              </a:rPr>
              <a:t>An Analysis </a:t>
            </a:r>
            <a:r>
              <a:rPr lang="en-US" sz="3600" b="1" dirty="0" smtClean="0">
                <a:solidFill>
                  <a:srgbClr val="FFC000"/>
                </a:solidFill>
                <a:latin typeface="Arial Black" pitchFamily="34" charset="0"/>
              </a:rPr>
              <a:t>Activity</a:t>
            </a:r>
            <a:endParaRPr lang="en-US" sz="3600" b="1" dirty="0">
              <a:solidFill>
                <a:srgbClr val="FFC000"/>
              </a:solidFill>
              <a:latin typeface="Arial Black" pitchFamily="34" charset="0"/>
            </a:endParaRPr>
          </a:p>
          <a:p>
            <a:r>
              <a:rPr lang="en-US" sz="3600" b="1" dirty="0" smtClean="0">
                <a:solidFill>
                  <a:srgbClr val="FFC000"/>
                </a:solidFill>
                <a:latin typeface="Arial Black" pitchFamily="34" charset="0"/>
              </a:rPr>
              <a:t>Follow the directions on the next slides………</a:t>
            </a:r>
            <a:endParaRPr lang="en-US" sz="3600" b="1" dirty="0">
              <a:solidFill>
                <a:srgbClr val="FFC000"/>
              </a:solidFill>
              <a:latin typeface="Arial Black" pitchFamily="34" charset="0"/>
            </a:endParaRPr>
          </a:p>
        </p:txBody>
      </p:sp>
      <p:pic>
        <p:nvPicPr>
          <p:cNvPr id="7" name="Picture 6" descr="girl_reading_school_book_hg_clr.gif"/>
          <p:cNvPicPr>
            <a:picLocks noChangeAspect="1"/>
          </p:cNvPicPr>
          <p:nvPr/>
        </p:nvPicPr>
        <p:blipFill>
          <a:blip r:embed="rId3" cstate="print"/>
          <a:stretch>
            <a:fillRect/>
          </a:stretch>
        </p:blipFill>
        <p:spPr>
          <a:xfrm>
            <a:off x="914400" y="3952875"/>
            <a:ext cx="3333750" cy="2905125"/>
          </a:xfrm>
          <a:prstGeom prst="rect">
            <a:avLst/>
          </a:prstGeom>
        </p:spPr>
      </p:pic>
      <p:sp>
        <p:nvSpPr>
          <p:cNvPr id="2" name="TextBox 1"/>
          <p:cNvSpPr txBox="1"/>
          <p:nvPr/>
        </p:nvSpPr>
        <p:spPr>
          <a:xfrm>
            <a:off x="5486400" y="6488668"/>
            <a:ext cx="3600450" cy="369332"/>
          </a:xfrm>
          <a:prstGeom prst="rect">
            <a:avLst/>
          </a:prstGeom>
          <a:noFill/>
        </p:spPr>
        <p:txBody>
          <a:bodyPr wrap="square" rtlCol="0">
            <a:spAutoFit/>
          </a:bodyPr>
          <a:lstStyle/>
          <a:p>
            <a:r>
              <a:rPr lang="en-US" dirty="0" smtClean="0">
                <a:solidFill>
                  <a:schemeClr val="bg1"/>
                </a:solidFill>
              </a:rPr>
              <a:t>Created by Courtney Rudder WCPSS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81000" y="228600"/>
            <a:ext cx="7162800" cy="6370975"/>
          </a:xfrm>
          <a:prstGeom prst="rect">
            <a:avLst/>
          </a:prstGeom>
          <a:noFill/>
        </p:spPr>
        <p:txBody>
          <a:bodyPr wrap="square" rtlCol="0">
            <a:spAutoFit/>
          </a:bodyPr>
          <a:lstStyle/>
          <a:p>
            <a:r>
              <a:rPr lang="en-US" sz="3600" b="1" dirty="0" smtClean="0">
                <a:solidFill>
                  <a:srgbClr val="FFFF00"/>
                </a:solidFill>
              </a:rPr>
              <a:t>On the following slides you will </a:t>
            </a:r>
            <a:r>
              <a:rPr lang="en-US" sz="3600" b="1" dirty="0" smtClean="0">
                <a:solidFill>
                  <a:srgbClr val="FFFF00"/>
                </a:solidFill>
              </a:rPr>
              <a:t>analyze </a:t>
            </a:r>
            <a:r>
              <a:rPr lang="en-US" sz="3600" b="1" dirty="0" smtClean="0">
                <a:solidFill>
                  <a:srgbClr val="FFFF00"/>
                </a:solidFill>
              </a:rPr>
              <a:t>some text for mood and tone.  Discuss the text together.  Use the mood and tone words on the next slide to help you, ….but think of your own words as well!  (There is a “cheat sheet” of mood and tone words also.) </a:t>
            </a:r>
          </a:p>
          <a:p>
            <a:endParaRPr lang="en-US" sz="3600" b="1" dirty="0">
              <a:solidFill>
                <a:srgbClr val="FFFF00"/>
              </a:solidFill>
            </a:endParaRPr>
          </a:p>
          <a:p>
            <a:r>
              <a:rPr lang="en-US" sz="4000" b="1" dirty="0" smtClean="0">
                <a:solidFill>
                  <a:srgbClr val="FFFF00"/>
                </a:solidFill>
              </a:rPr>
              <a:t>The Text gets progressively more challenging.  Are you </a:t>
            </a:r>
            <a:r>
              <a:rPr lang="en-US" sz="4400" b="1" dirty="0" smtClean="0">
                <a:solidFill>
                  <a:srgbClr val="FFFF00"/>
                </a:solidFill>
              </a:rPr>
              <a:t>up to it?</a:t>
            </a:r>
            <a:endParaRPr lang="en-US" sz="4400" b="1" dirty="0">
              <a:solidFill>
                <a:srgbClr val="FFFF00"/>
              </a:solidFill>
            </a:endParaRPr>
          </a:p>
        </p:txBody>
      </p:sp>
      <p:sp>
        <p:nvSpPr>
          <p:cNvPr id="1026" name="AutoShape 2" descr="https://wakeaig.pbworks.com/f/owl_reading_rocking_hg_clrmoving.gif"/>
          <p:cNvSpPr>
            <a:spLocks noChangeAspect="1" noChangeArrowheads="1"/>
          </p:cNvSpPr>
          <p:nvPr/>
        </p:nvSpPr>
        <p:spPr bwMode="auto">
          <a:xfrm>
            <a:off x="155575" y="-700088"/>
            <a:ext cx="1381125" cy="1466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s://wakeaig.pbworks.com/f/owl_reading_rocking_hg_clrmoving.gif"/>
          <p:cNvSpPr>
            <a:spLocks noChangeAspect="1" noChangeArrowheads="1"/>
          </p:cNvSpPr>
          <p:nvPr/>
        </p:nvSpPr>
        <p:spPr bwMode="auto">
          <a:xfrm>
            <a:off x="155575" y="-700088"/>
            <a:ext cx="1381125" cy="1466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owl_reading_rocking_hg_clrmoving.gif"/>
          <p:cNvPicPr>
            <a:picLocks noChangeAspect="1"/>
          </p:cNvPicPr>
          <p:nvPr/>
        </p:nvPicPr>
        <p:blipFill>
          <a:blip r:embed="rId2" cstate="print"/>
          <a:stretch>
            <a:fillRect/>
          </a:stretch>
        </p:blipFill>
        <p:spPr>
          <a:xfrm>
            <a:off x="6901107" y="0"/>
            <a:ext cx="2242893" cy="28860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ounded Rectangle 2"/>
          <p:cNvSpPr/>
          <p:nvPr/>
        </p:nvSpPr>
        <p:spPr>
          <a:xfrm>
            <a:off x="533400" y="228600"/>
            <a:ext cx="5181600" cy="32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052946" y="-142789"/>
            <a:ext cx="4572000" cy="3447098"/>
          </a:xfrm>
          <a:prstGeom prst="rect">
            <a:avLst/>
          </a:prstGeom>
        </p:spPr>
        <p:txBody>
          <a:bodyPr>
            <a:spAutoFit/>
          </a:bodyPr>
          <a:lstStyle/>
          <a:p>
            <a:endParaRPr lang="en-US" dirty="0"/>
          </a:p>
          <a:p>
            <a:r>
              <a:rPr lang="en-US" sz="2400" dirty="0"/>
              <a:t> </a:t>
            </a:r>
            <a:r>
              <a:rPr lang="en-US" sz="2800" b="1" u="sng" dirty="0" smtClean="0">
                <a:solidFill>
                  <a:srgbClr val="FF0000"/>
                </a:solidFill>
              </a:rPr>
              <a:t>Some Words </a:t>
            </a:r>
            <a:r>
              <a:rPr lang="en-US" sz="2800" b="1" u="sng" dirty="0">
                <a:solidFill>
                  <a:srgbClr val="FF0000"/>
                </a:solidFill>
              </a:rPr>
              <a:t>That Describe </a:t>
            </a:r>
            <a:r>
              <a:rPr lang="en-US" sz="2800" b="1" u="sng" dirty="0" smtClean="0">
                <a:solidFill>
                  <a:srgbClr val="FF0000"/>
                </a:solidFill>
              </a:rPr>
              <a:t>Tone</a:t>
            </a:r>
          </a:p>
          <a:p>
            <a:r>
              <a:rPr lang="en-US" sz="2400" b="1" dirty="0" smtClean="0"/>
              <a:t> </a:t>
            </a:r>
            <a:r>
              <a:rPr lang="en-US" sz="2400" b="1" dirty="0"/>
              <a:t>Amused </a:t>
            </a:r>
            <a:r>
              <a:rPr lang="en-US" sz="2400" b="1" dirty="0">
                <a:solidFill>
                  <a:schemeClr val="bg1"/>
                </a:solidFill>
              </a:rPr>
              <a:t>Humorous</a:t>
            </a:r>
            <a:r>
              <a:rPr lang="en-US" sz="2400" b="1" dirty="0"/>
              <a:t> Pessimistic </a:t>
            </a:r>
            <a:r>
              <a:rPr lang="en-US" sz="2400" b="1" dirty="0">
                <a:solidFill>
                  <a:schemeClr val="bg1"/>
                </a:solidFill>
              </a:rPr>
              <a:t>Angry</a:t>
            </a:r>
            <a:r>
              <a:rPr lang="en-US" sz="2400" b="1" dirty="0"/>
              <a:t> Informal </a:t>
            </a:r>
            <a:r>
              <a:rPr lang="en-US" sz="2400" b="1" dirty="0">
                <a:solidFill>
                  <a:schemeClr val="bg1"/>
                </a:solidFill>
              </a:rPr>
              <a:t>Playful</a:t>
            </a:r>
            <a:r>
              <a:rPr lang="en-US" sz="2400" b="1" dirty="0"/>
              <a:t> Cheerful </a:t>
            </a:r>
            <a:r>
              <a:rPr lang="en-US" sz="2400" b="1" dirty="0">
                <a:solidFill>
                  <a:schemeClr val="bg1"/>
                </a:solidFill>
              </a:rPr>
              <a:t>Ironic</a:t>
            </a:r>
            <a:r>
              <a:rPr lang="en-US" sz="2400" b="1" dirty="0"/>
              <a:t> Pompous </a:t>
            </a:r>
            <a:r>
              <a:rPr lang="en-US" sz="2400" b="1" dirty="0">
                <a:solidFill>
                  <a:schemeClr val="bg1"/>
                </a:solidFill>
              </a:rPr>
              <a:t>Horror</a:t>
            </a:r>
            <a:r>
              <a:rPr lang="en-US" sz="2400" b="1" dirty="0"/>
              <a:t> Light </a:t>
            </a:r>
            <a:r>
              <a:rPr lang="en-US" sz="2400" b="1" dirty="0">
                <a:solidFill>
                  <a:schemeClr val="bg1"/>
                </a:solidFill>
              </a:rPr>
              <a:t>Sad</a:t>
            </a:r>
            <a:r>
              <a:rPr lang="en-US" sz="2400" b="1" dirty="0"/>
              <a:t> Clear</a:t>
            </a:r>
            <a:r>
              <a:rPr lang="en-US" sz="2400" b="1" dirty="0">
                <a:solidFill>
                  <a:schemeClr val="bg1"/>
                </a:solidFill>
              </a:rPr>
              <a:t> Matter-of-fact </a:t>
            </a:r>
            <a:r>
              <a:rPr lang="en-US" sz="2400" b="1" dirty="0"/>
              <a:t>Serious </a:t>
            </a:r>
            <a:r>
              <a:rPr lang="en-US" sz="2400" b="1" dirty="0">
                <a:solidFill>
                  <a:schemeClr val="bg1"/>
                </a:solidFill>
              </a:rPr>
              <a:t>Formal</a:t>
            </a:r>
            <a:r>
              <a:rPr lang="en-US" sz="2400" b="1" dirty="0"/>
              <a:t> Resigned </a:t>
            </a:r>
            <a:r>
              <a:rPr lang="en-US" sz="2400" b="1" dirty="0">
                <a:solidFill>
                  <a:schemeClr val="bg1"/>
                </a:solidFill>
              </a:rPr>
              <a:t>Suspicious</a:t>
            </a:r>
            <a:r>
              <a:rPr lang="en-US" sz="2400" b="1" dirty="0"/>
              <a:t> Gloomy </a:t>
            </a:r>
            <a:r>
              <a:rPr lang="en-US" sz="2400" b="1" dirty="0">
                <a:solidFill>
                  <a:schemeClr val="bg1"/>
                </a:solidFill>
              </a:rPr>
              <a:t>Optimistic</a:t>
            </a:r>
            <a:r>
              <a:rPr lang="en-US" sz="2400" b="1" dirty="0"/>
              <a:t> Witty </a:t>
            </a:r>
            <a:endParaRPr lang="en-US" sz="2400" dirty="0"/>
          </a:p>
        </p:txBody>
      </p:sp>
      <p:sp>
        <p:nvSpPr>
          <p:cNvPr id="5" name="Rounded Rectangle 4"/>
          <p:cNvSpPr/>
          <p:nvPr/>
        </p:nvSpPr>
        <p:spPr>
          <a:xfrm>
            <a:off x="554182" y="3429000"/>
            <a:ext cx="5105400"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r>
              <a:rPr lang="en-US" sz="2800" b="1" u="sng" dirty="0">
                <a:solidFill>
                  <a:srgbClr val="FF0000"/>
                </a:solidFill>
              </a:rPr>
              <a:t> </a:t>
            </a:r>
            <a:r>
              <a:rPr lang="en-US" sz="2800" b="1" u="sng" dirty="0" smtClean="0">
                <a:solidFill>
                  <a:srgbClr val="FF0000"/>
                </a:solidFill>
              </a:rPr>
              <a:t>Some Words </a:t>
            </a:r>
            <a:r>
              <a:rPr lang="en-US" sz="2800" b="1" u="sng" dirty="0">
                <a:solidFill>
                  <a:srgbClr val="FF0000"/>
                </a:solidFill>
              </a:rPr>
              <a:t>That Describe Mood </a:t>
            </a:r>
            <a:endParaRPr lang="en-US" sz="2800" b="1" u="sng" dirty="0" smtClean="0">
              <a:solidFill>
                <a:srgbClr val="FF0000"/>
              </a:solidFill>
            </a:endParaRPr>
          </a:p>
          <a:p>
            <a:r>
              <a:rPr lang="en-US" sz="2400" b="1" dirty="0" smtClean="0"/>
              <a:t>Fanciful </a:t>
            </a:r>
            <a:r>
              <a:rPr lang="en-US" sz="2400" b="1" dirty="0">
                <a:solidFill>
                  <a:schemeClr val="tx1"/>
                </a:solidFill>
              </a:rPr>
              <a:t>Melancholy </a:t>
            </a:r>
            <a:r>
              <a:rPr lang="en-US" sz="2400" b="1" dirty="0"/>
              <a:t>Frightening </a:t>
            </a:r>
            <a:r>
              <a:rPr lang="en-US" sz="2400" b="1" dirty="0">
                <a:solidFill>
                  <a:schemeClr val="tx1"/>
                </a:solidFill>
              </a:rPr>
              <a:t>Mysterious</a:t>
            </a:r>
            <a:r>
              <a:rPr lang="en-US" sz="2400" b="1" dirty="0"/>
              <a:t> Frustrating </a:t>
            </a:r>
            <a:r>
              <a:rPr lang="en-US" sz="2400" b="1" dirty="0">
                <a:solidFill>
                  <a:schemeClr val="tx1"/>
                </a:solidFill>
              </a:rPr>
              <a:t>Romantic</a:t>
            </a:r>
            <a:r>
              <a:rPr lang="en-US" sz="2400" b="1" dirty="0"/>
              <a:t> Gloomy </a:t>
            </a:r>
            <a:r>
              <a:rPr lang="en-US" sz="2400" b="1" dirty="0">
                <a:solidFill>
                  <a:schemeClr val="tx1"/>
                </a:solidFill>
              </a:rPr>
              <a:t>Sentimental </a:t>
            </a:r>
            <a:r>
              <a:rPr lang="en-US" sz="2400" b="1" dirty="0"/>
              <a:t>Happy </a:t>
            </a:r>
            <a:r>
              <a:rPr lang="en-US" sz="2400" b="1" dirty="0">
                <a:solidFill>
                  <a:schemeClr val="tx1"/>
                </a:solidFill>
              </a:rPr>
              <a:t>Sorrowful </a:t>
            </a:r>
            <a:r>
              <a:rPr lang="en-US" sz="2400" b="1" dirty="0"/>
              <a:t>Joyful </a:t>
            </a:r>
            <a:r>
              <a:rPr lang="en-US" sz="2400" b="1" dirty="0">
                <a:solidFill>
                  <a:schemeClr val="tx1"/>
                </a:solidFill>
              </a:rPr>
              <a:t>Suspenseful</a:t>
            </a:r>
            <a:r>
              <a:rPr lang="en-US" sz="2400" b="1" dirty="0"/>
              <a:t> </a:t>
            </a:r>
            <a:endParaRPr lang="en-US" sz="2400" dirty="0"/>
          </a:p>
        </p:txBody>
      </p:sp>
      <p:pic>
        <p:nvPicPr>
          <p:cNvPr id="2050" name="Picture 2" descr="http://4.bp.blogspot.com/_bxVZ7GvshNg/S-BukD6FIpI/AAAAAAAAC6Y/MPd4hveewBY/s1600/Pinocchio%2B2.jpg"/>
          <p:cNvPicPr>
            <a:picLocks noChangeAspect="1" noChangeArrowheads="1"/>
          </p:cNvPicPr>
          <p:nvPr/>
        </p:nvPicPr>
        <p:blipFill>
          <a:blip r:embed="rId2" cstate="print"/>
          <a:srcRect/>
          <a:stretch>
            <a:fillRect/>
          </a:stretch>
        </p:blipFill>
        <p:spPr bwMode="auto">
          <a:xfrm>
            <a:off x="5791200" y="1981200"/>
            <a:ext cx="2895600" cy="3124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Bouncing into the room, she lit up the vicinity with a joyous glow on her face as she told about her fiancé and their wedding plans. </a:t>
            </a:r>
          </a:p>
        </p:txBody>
      </p:sp>
      <p:sp>
        <p:nvSpPr>
          <p:cNvPr id="3" name="TextBox 2"/>
          <p:cNvSpPr txBox="1"/>
          <p:nvPr/>
        </p:nvSpPr>
        <p:spPr>
          <a:xfrm>
            <a:off x="304800" y="2133600"/>
            <a:ext cx="8534400" cy="1415772"/>
          </a:xfrm>
          <a:prstGeom prst="rect">
            <a:avLst/>
          </a:prstGeom>
          <a:noFill/>
        </p:spPr>
        <p:txBody>
          <a:bodyPr wrap="square" rtlCol="0">
            <a:spAutoFit/>
          </a:bodyPr>
          <a:lstStyle/>
          <a:p>
            <a:r>
              <a:rPr lang="en-US" dirty="0" smtClean="0"/>
              <a:t>Tone:  </a:t>
            </a:r>
            <a:r>
              <a:rPr lang="en-US" sz="1400" dirty="0" smtClean="0"/>
              <a:t>The tone seems playful and upbeat.  The author’s attitude is probably optimistic and light.  </a:t>
            </a:r>
          </a:p>
          <a:p>
            <a:r>
              <a:rPr lang="en-US" dirty="0" smtClean="0"/>
              <a:t>Evidence: </a:t>
            </a:r>
            <a:r>
              <a:rPr lang="en-US" sz="1400" dirty="0" smtClean="0"/>
              <a:t>“She lit up the vicinity with a joyous glow..”  “Bouncing into the room” –very playful!</a:t>
            </a:r>
            <a:endParaRPr lang="en-US" dirty="0" smtClean="0"/>
          </a:p>
          <a:p>
            <a:r>
              <a:rPr lang="en-US" dirty="0" smtClean="0"/>
              <a:t>Mood: </a:t>
            </a:r>
            <a:r>
              <a:rPr lang="en-US" sz="1400" dirty="0" smtClean="0"/>
              <a:t>This makes the reader feel a bit romantic and joyful</a:t>
            </a:r>
            <a:endParaRPr lang="en-US" dirty="0" smtClean="0"/>
          </a:p>
          <a:p>
            <a:r>
              <a:rPr lang="en-US" dirty="0" smtClean="0"/>
              <a:t>Evidence: </a:t>
            </a:r>
            <a:r>
              <a:rPr lang="en-US" sz="1400" dirty="0" smtClean="0"/>
              <a:t>“joyous glow on her face as she told about her </a:t>
            </a:r>
            <a:r>
              <a:rPr lang="en-US" sz="1400" dirty="0" err="1" smtClean="0"/>
              <a:t>fiance</a:t>
            </a:r>
            <a:r>
              <a:rPr lang="en-US" sz="1400" dirty="0" smtClean="0"/>
              <a:t> and their wedding plans…”  Obviously this sets a mood of happiness and giddiness.  As the reader I feel like I should celebrate!  </a:t>
            </a:r>
            <a:endParaRPr lang="en-US" dirty="0" smtClean="0"/>
          </a:p>
        </p:txBody>
      </p:sp>
      <p:sp>
        <p:nvSpPr>
          <p:cNvPr id="4" name="Rectangle 3"/>
          <p:cNvSpPr/>
          <p:nvPr/>
        </p:nvSpPr>
        <p:spPr>
          <a:xfrm>
            <a:off x="228600" y="35052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 huddled in the corner, clutching her tattered blanket and shaking convulsively, as she feverishly searched the room for the unknown dangers that awaited her. </a:t>
            </a:r>
          </a:p>
        </p:txBody>
      </p:sp>
      <p:sp>
        <p:nvSpPr>
          <p:cNvPr id="6" name="TextBox 5"/>
          <p:cNvSpPr txBox="1"/>
          <p:nvPr/>
        </p:nvSpPr>
        <p:spPr>
          <a:xfrm>
            <a:off x="228600" y="5410200"/>
            <a:ext cx="86106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
        <p:nvSpPr>
          <p:cNvPr id="7" name="TextBox 6"/>
          <p:cNvSpPr txBox="1"/>
          <p:nvPr/>
        </p:nvSpPr>
        <p:spPr>
          <a:xfrm>
            <a:off x="457200" y="1371600"/>
            <a:ext cx="1524000" cy="646331"/>
          </a:xfrm>
          <a:prstGeom prst="rect">
            <a:avLst/>
          </a:prstGeom>
          <a:noFill/>
        </p:spPr>
        <p:txBody>
          <a:bodyPr wrap="square" rtlCol="0">
            <a:spAutoFit/>
          </a:bodyPr>
          <a:lstStyle/>
          <a:p>
            <a:r>
              <a:rPr lang="en-US" b="1" dirty="0" smtClean="0"/>
              <a:t>See example answer here</a:t>
            </a:r>
            <a:endParaRPr lang="en-US" b="1" dirty="0"/>
          </a:p>
        </p:txBody>
      </p:sp>
      <p:sp>
        <p:nvSpPr>
          <p:cNvPr id="8" name="TextBox 7"/>
          <p:cNvSpPr txBox="1"/>
          <p:nvPr/>
        </p:nvSpPr>
        <p:spPr>
          <a:xfrm>
            <a:off x="381000" y="228600"/>
            <a:ext cx="7924800" cy="646331"/>
          </a:xfrm>
          <a:prstGeom prst="rect">
            <a:avLst/>
          </a:prstGeom>
          <a:solidFill>
            <a:schemeClr val="tx1"/>
          </a:solidFill>
        </p:spPr>
        <p:txBody>
          <a:bodyPr wrap="square" rtlCol="0">
            <a:spAutoFit/>
          </a:bodyPr>
          <a:lstStyle/>
          <a:p>
            <a:r>
              <a:rPr lang="en-US" dirty="0" smtClean="0">
                <a:solidFill>
                  <a:srgbClr val="FFFF00"/>
                </a:solidFill>
              </a:rPr>
              <a:t>Here is some text for you to analyze.  The first one is an example that is completed for you.  Finish the rest in the same format.  Collaborate with each other! </a:t>
            </a:r>
            <a:endParaRPr lang="en-US" dirty="0">
              <a:solidFill>
                <a:srgbClr val="FFFF00"/>
              </a:solidFill>
            </a:endParaRPr>
          </a:p>
        </p:txBody>
      </p:sp>
      <p:cxnSp>
        <p:nvCxnSpPr>
          <p:cNvPr id="10" name="Straight Arrow Connector 9"/>
          <p:cNvCxnSpPr/>
          <p:nvPr/>
        </p:nvCxnSpPr>
        <p:spPr>
          <a:xfrm>
            <a:off x="1905000" y="1600200"/>
            <a:ext cx="0" cy="609600"/>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Gently smiling, the mother tenderly tucked the covers up around the child’s neck, and carefully, quietly, left the room making sure to leave a comforting ray of light shining through the opened door should the child wake. </a:t>
            </a:r>
          </a:p>
        </p:txBody>
      </p:sp>
      <p:sp>
        <p:nvSpPr>
          <p:cNvPr id="3" name="TextBox 2"/>
          <p:cNvSpPr txBox="1"/>
          <p:nvPr/>
        </p:nvSpPr>
        <p:spPr>
          <a:xfrm>
            <a:off x="304800" y="2133600"/>
            <a:ext cx="85344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
        <p:nvSpPr>
          <p:cNvPr id="4" name="Rectangle 3"/>
          <p:cNvSpPr/>
          <p:nvPr/>
        </p:nvSpPr>
        <p:spPr>
          <a:xfrm>
            <a:off x="228600" y="35052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Drawing the attention of his classmates as well as his teacher, the student dared to experiment with his professor’s intelligence by interrogating him about the Bible. </a:t>
            </a:r>
          </a:p>
        </p:txBody>
      </p:sp>
      <p:sp>
        <p:nvSpPr>
          <p:cNvPr id="6" name="TextBox 5"/>
          <p:cNvSpPr txBox="1"/>
          <p:nvPr/>
        </p:nvSpPr>
        <p:spPr>
          <a:xfrm>
            <a:off x="228600" y="5410200"/>
            <a:ext cx="86106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Bursting through the door, the flustered mother screamed uncontrollably at the innocent teacher who gave her child an F. </a:t>
            </a:r>
          </a:p>
        </p:txBody>
      </p:sp>
      <p:sp>
        <p:nvSpPr>
          <p:cNvPr id="3" name="TextBox 2"/>
          <p:cNvSpPr txBox="1"/>
          <p:nvPr/>
        </p:nvSpPr>
        <p:spPr>
          <a:xfrm>
            <a:off x="304800" y="2133600"/>
            <a:ext cx="85344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
        <p:nvSpPr>
          <p:cNvPr id="4" name="Rectangle 3"/>
          <p:cNvSpPr/>
          <p:nvPr/>
        </p:nvSpPr>
        <p:spPr>
          <a:xfrm>
            <a:off x="228600" y="35052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He furtively glanced behind him, for hear of his imagined pursuers, then hurriedly walked on, jumping at the slightest sound even of a leaf crackling under his own foot. </a:t>
            </a:r>
          </a:p>
        </p:txBody>
      </p:sp>
      <p:sp>
        <p:nvSpPr>
          <p:cNvPr id="6" name="TextBox 5"/>
          <p:cNvSpPr txBox="1"/>
          <p:nvPr/>
        </p:nvSpPr>
        <p:spPr>
          <a:xfrm>
            <a:off x="228600" y="5410200"/>
            <a:ext cx="86106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laughing wind skipped through the village, teasing trees until they danced with anger and cajoling the grass into fighting itself, blade slapping blade, as the silly dog with </a:t>
            </a:r>
            <a:r>
              <a:rPr lang="en-US" dirty="0" err="1"/>
              <a:t>golfball</a:t>
            </a:r>
            <a:r>
              <a:rPr lang="en-US" dirty="0"/>
              <a:t> eyes and flopping, slobbery tongue bounded across the lawn. </a:t>
            </a:r>
          </a:p>
        </p:txBody>
      </p:sp>
      <p:sp>
        <p:nvSpPr>
          <p:cNvPr id="3" name="TextBox 2"/>
          <p:cNvSpPr txBox="1"/>
          <p:nvPr/>
        </p:nvSpPr>
        <p:spPr>
          <a:xfrm>
            <a:off x="304800" y="2133600"/>
            <a:ext cx="85344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
        <p:nvSpPr>
          <p:cNvPr id="4" name="Rectangle 3"/>
          <p:cNvSpPr/>
          <p:nvPr/>
        </p:nvSpPr>
        <p:spPr>
          <a:xfrm>
            <a:off x="228600" y="35052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28600" y="5410200"/>
            <a:ext cx="86106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
        <p:nvSpPr>
          <p:cNvPr id="15361" name="Rectangle 1"/>
          <p:cNvSpPr>
            <a:spLocks noChangeArrowheads="1"/>
          </p:cNvSpPr>
          <p:nvPr/>
        </p:nvSpPr>
        <p:spPr bwMode="auto">
          <a:xfrm>
            <a:off x="457200" y="3819436"/>
            <a:ext cx="6781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TO what purpose, April, do you return again? </a:t>
            </a:r>
            <a:endParaRPr kumimoji="0" lang="en-US"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Beauty is not enough. </a:t>
            </a:r>
            <a:endParaRPr kumimoji="0" lang="en-US"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You can no longer quiet me with the redness </a:t>
            </a:r>
            <a:endParaRPr kumimoji="0" lang="en-US"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Of little leaves opening </a:t>
            </a:r>
            <a:r>
              <a:rPr kumimoji="0" lang="en-US" b="0" i="0" u="none" strike="noStrike" cap="none" normalizeH="0" baseline="0" dirty="0" err="1" smtClean="0">
                <a:ln>
                  <a:noFill/>
                </a:ln>
                <a:solidFill>
                  <a:schemeClr val="bg1"/>
                </a:solidFill>
                <a:effectLst/>
                <a:latin typeface="Calibri" pitchFamily="34" charset="0"/>
                <a:ea typeface="Times New Roman" pitchFamily="18" charset="0"/>
                <a:cs typeface="Times New Roman" pitchFamily="18" charset="0"/>
              </a:rPr>
              <a:t>stickily</a:t>
            </a:r>
            <a:r>
              <a:rPr kumimoji="0" lang="en-US"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 </a:t>
            </a:r>
            <a:endParaRPr kumimoji="0" lang="en-US" b="0" i="0" u="none" strike="noStrike" cap="none" normalizeH="0" baseline="0" dirty="0" smtClean="0">
              <a:ln>
                <a:noFill/>
              </a:ln>
              <a:solidFill>
                <a:schemeClr val="bg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 enter out into that silence that was the city at eight o'clock of a misty evening in November, to put your feet upon that buckling concrete walk, to step over grassy seams and make your way, hands in pockets, through the silences, that was what Mr Leonard Mead most dearly loved to do. </a:t>
            </a:r>
            <a:endParaRPr lang="en-US" dirty="0"/>
          </a:p>
        </p:txBody>
      </p:sp>
      <p:sp>
        <p:nvSpPr>
          <p:cNvPr id="3" name="TextBox 2"/>
          <p:cNvSpPr txBox="1"/>
          <p:nvPr/>
        </p:nvSpPr>
        <p:spPr>
          <a:xfrm>
            <a:off x="304800" y="2133600"/>
            <a:ext cx="85344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
        <p:nvSpPr>
          <p:cNvPr id="4" name="Rectangle 3"/>
          <p:cNvSpPr/>
          <p:nvPr/>
        </p:nvSpPr>
        <p:spPr>
          <a:xfrm>
            <a:off x="228600" y="35052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Hattie Carroll was a maid of the kitchen</a:t>
            </a:r>
            <a:br>
              <a:rPr lang="en-US" sz="1600" dirty="0"/>
            </a:br>
            <a:r>
              <a:rPr lang="en-US" sz="1600" dirty="0"/>
              <a:t>She was fifty-one years old and gave birth to ten children</a:t>
            </a:r>
            <a:br>
              <a:rPr lang="en-US" sz="1600" dirty="0"/>
            </a:br>
            <a:r>
              <a:rPr lang="en-US" sz="1600" dirty="0"/>
              <a:t>Who carried the dishes and took out the garbage</a:t>
            </a:r>
            <a:br>
              <a:rPr lang="en-US" sz="1600" dirty="0"/>
            </a:br>
            <a:r>
              <a:rPr lang="en-US" sz="1600" dirty="0"/>
              <a:t>And never sat once at the head of the table</a:t>
            </a:r>
            <a:br>
              <a:rPr lang="en-US" sz="1600" dirty="0"/>
            </a:br>
            <a:r>
              <a:rPr lang="en-US" sz="1600" dirty="0"/>
              <a:t>And didn’t even talk to the people at the table</a:t>
            </a:r>
            <a:br>
              <a:rPr lang="en-US" sz="1600" dirty="0"/>
            </a:br>
            <a:r>
              <a:rPr lang="en-US" sz="1600" dirty="0"/>
              <a:t>Who just cleaned up all the food from the table</a:t>
            </a:r>
            <a:br>
              <a:rPr lang="en-US" sz="1600" dirty="0"/>
            </a:br>
            <a:r>
              <a:rPr lang="en-US" sz="1600" dirty="0"/>
              <a:t>And emptied the ashtrays on a whole other level</a:t>
            </a:r>
          </a:p>
        </p:txBody>
      </p:sp>
      <p:sp>
        <p:nvSpPr>
          <p:cNvPr id="6" name="TextBox 5"/>
          <p:cNvSpPr txBox="1"/>
          <p:nvPr/>
        </p:nvSpPr>
        <p:spPr>
          <a:xfrm>
            <a:off x="228600" y="5410200"/>
            <a:ext cx="86106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 into the chamber turning, all my soul within me burning,</a:t>
            </a:r>
            <a:br>
              <a:rPr lang="en-US" dirty="0"/>
            </a:br>
            <a:r>
              <a:rPr lang="en-US" dirty="0"/>
              <a:t>Soon again I heard a tapping somewhat louder than before.</a:t>
            </a:r>
            <a:br>
              <a:rPr lang="en-US" dirty="0"/>
            </a:br>
            <a:r>
              <a:rPr lang="en-US" dirty="0"/>
              <a:t>"Surely," said I, "surely that is something at </a:t>
            </a:r>
            <a:r>
              <a:rPr lang="en-US" dirty="0" smtClean="0"/>
              <a:t>my window lattice</a:t>
            </a:r>
            <a:r>
              <a:rPr lang="en-US" dirty="0"/>
              <a:t>;</a:t>
            </a:r>
            <a:br>
              <a:rPr lang="en-US" dirty="0"/>
            </a:br>
            <a:r>
              <a:rPr lang="en-US" dirty="0"/>
              <a:t>Let me see, then, what thereat is, and this mystery explore – </a:t>
            </a:r>
            <a:br>
              <a:rPr lang="en-US" dirty="0"/>
            </a:br>
            <a:r>
              <a:rPr lang="en-US" dirty="0"/>
              <a:t>Let my heart be still a moment and this mystery explore; – </a:t>
            </a:r>
            <a:br>
              <a:rPr lang="en-US" dirty="0"/>
            </a:br>
            <a:r>
              <a:rPr lang="en-US" dirty="0" err="1"/>
              <a:t>'Tis</a:t>
            </a:r>
            <a:r>
              <a:rPr lang="en-US" dirty="0"/>
              <a:t> the wind and nothing more!"</a:t>
            </a:r>
          </a:p>
        </p:txBody>
      </p:sp>
      <p:sp>
        <p:nvSpPr>
          <p:cNvPr id="3" name="TextBox 2"/>
          <p:cNvSpPr txBox="1"/>
          <p:nvPr/>
        </p:nvSpPr>
        <p:spPr>
          <a:xfrm>
            <a:off x="304800" y="2133600"/>
            <a:ext cx="85344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
        <p:nvSpPr>
          <p:cNvPr id="4" name="Rectangle 3"/>
          <p:cNvSpPr/>
          <p:nvPr/>
        </p:nvSpPr>
        <p:spPr>
          <a:xfrm>
            <a:off x="228600" y="3505200"/>
            <a:ext cx="8610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One dollar and eighty-seven cents. That was all. And sixty cents of it was in pennies. Pennies saved one and two at a time by bulldozing the grocer and the vegetable man and the butcher until one's cheeks burned with </a:t>
            </a:r>
            <a:r>
              <a:rPr lang="en-US" sz="1600" dirty="0" smtClean="0"/>
              <a:t> crimson colors.  Three </a:t>
            </a:r>
            <a:r>
              <a:rPr lang="en-US" sz="1600" dirty="0"/>
              <a:t>times Della counted it. One dollar and eighty- seven cents. And the next day would be Christmas.</a:t>
            </a:r>
          </a:p>
        </p:txBody>
      </p:sp>
      <p:sp>
        <p:nvSpPr>
          <p:cNvPr id="6" name="TextBox 5"/>
          <p:cNvSpPr txBox="1"/>
          <p:nvPr/>
        </p:nvSpPr>
        <p:spPr>
          <a:xfrm>
            <a:off x="228600" y="5410200"/>
            <a:ext cx="8610600" cy="1200329"/>
          </a:xfrm>
          <a:prstGeom prst="rect">
            <a:avLst/>
          </a:prstGeom>
          <a:noFill/>
        </p:spPr>
        <p:txBody>
          <a:bodyPr wrap="square" rtlCol="0">
            <a:spAutoFit/>
          </a:bodyPr>
          <a:lstStyle/>
          <a:p>
            <a:r>
              <a:rPr lang="en-US" dirty="0" smtClean="0"/>
              <a:t>Tone: </a:t>
            </a:r>
          </a:p>
          <a:p>
            <a:r>
              <a:rPr lang="en-US" dirty="0" smtClean="0"/>
              <a:t>Evidence: </a:t>
            </a:r>
          </a:p>
          <a:p>
            <a:r>
              <a:rPr lang="en-US" dirty="0" smtClean="0"/>
              <a:t>Mood: </a:t>
            </a:r>
          </a:p>
          <a:p>
            <a:r>
              <a:rPr lang="en-US" dirty="0" smtClean="0"/>
              <a:t>Evidence: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758</Words>
  <Application>Microsoft Office PowerPoint</Application>
  <PresentationFormat>On-screen Show (4:3)</PresentationFormat>
  <Paragraphs>79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crudder</dc:creator>
  <cp:lastModifiedBy>Alexandra Tyndall</cp:lastModifiedBy>
  <cp:revision>6</cp:revision>
  <dcterms:created xsi:type="dcterms:W3CDTF">2014-01-14T00:35:04Z</dcterms:created>
  <dcterms:modified xsi:type="dcterms:W3CDTF">2016-04-06T13:19:17Z</dcterms:modified>
</cp:coreProperties>
</file>