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1"/>
  </p:sldMasterIdLst>
  <p:notesMasterIdLst>
    <p:notesMasterId r:id="rId25"/>
  </p:notesMasterIdLst>
  <p:sldIdLst>
    <p:sldId id="256" r:id="rId2"/>
    <p:sldId id="257" r:id="rId3"/>
    <p:sldId id="258" r:id="rId4"/>
    <p:sldId id="259" r:id="rId5"/>
    <p:sldId id="261" r:id="rId6"/>
    <p:sldId id="262" r:id="rId7"/>
    <p:sldId id="265" r:id="rId8"/>
    <p:sldId id="260"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62" autoAdjust="0"/>
    <p:restoredTop sz="86387" autoAdjust="0"/>
  </p:normalViewPr>
  <p:slideViewPr>
    <p:cSldViewPr snapToGrid="0" snapToObjects="1">
      <p:cViewPr>
        <p:scale>
          <a:sx n="81" d="100"/>
          <a:sy n="81" d="100"/>
        </p:scale>
        <p:origin x="-696" y="354"/>
      </p:cViewPr>
      <p:guideLst>
        <p:guide orient="horz" pos="2160"/>
        <p:guide pos="2880"/>
      </p:guideLst>
    </p:cSldViewPr>
  </p:slideViewPr>
  <p:outlineViewPr>
    <p:cViewPr>
      <p:scale>
        <a:sx n="33" d="100"/>
        <a:sy n="33" d="100"/>
      </p:scale>
      <p:origin x="54" y="9869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4F033C-5B2B-452F-A53F-E0451620365E}" type="datetimeFigureOut">
              <a:rPr lang="en-US" smtClean="0"/>
              <a:t>11/12/2014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CC8A09-5903-41F9-B818-39BDEFB45B82}" type="slidenum">
              <a:rPr lang="en-US" smtClean="0"/>
              <a:t>‹#›</a:t>
            </a:fld>
            <a:endParaRPr lang="en-US"/>
          </a:p>
        </p:txBody>
      </p:sp>
    </p:spTree>
    <p:extLst>
      <p:ext uri="{BB962C8B-B14F-4D97-AF65-F5344CB8AC3E}">
        <p14:creationId xmlns:p14="http://schemas.microsoft.com/office/powerpoint/2010/main" val="2646835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CC8A09-5903-41F9-B818-39BDEFB45B82}" type="slidenum">
              <a:rPr lang="en-US" smtClean="0"/>
              <a:t>23</a:t>
            </a:fld>
            <a:endParaRPr lang="en-US"/>
          </a:p>
        </p:txBody>
      </p:sp>
    </p:spTree>
    <p:extLst>
      <p:ext uri="{BB962C8B-B14F-4D97-AF65-F5344CB8AC3E}">
        <p14:creationId xmlns:p14="http://schemas.microsoft.com/office/powerpoint/2010/main" val="10260047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2" name="Rectangle 11"/>
          <p:cNvSpPr/>
          <p:nvPr/>
        </p:nvSpPr>
        <p:spPr>
          <a:xfrm>
            <a:off x="341086" y="928914"/>
            <a:ext cx="8432800" cy="17707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685707" y="968189"/>
            <a:ext cx="7799387" cy="1237130"/>
          </a:xfrm>
        </p:spPr>
        <p:txBody>
          <a:bodyPr anchor="b" anchorCtr="0"/>
          <a:lstStyle>
            <a:lvl1pPr algn="r">
              <a:lnSpc>
                <a:spcPts val="5000"/>
              </a:lnSpc>
              <a:defRPr sz="4600">
                <a:solidFill>
                  <a:schemeClr val="accent1"/>
                </a:solidFill>
                <a:effectLst/>
              </a:defRPr>
            </a:lvl1pPr>
          </a:lstStyle>
          <a:p>
            <a:r>
              <a:rPr lang="en-US" smtClean="0"/>
              <a:t>Click to edit Master title style</a:t>
            </a:r>
            <a:endParaRPr/>
          </a:p>
        </p:txBody>
      </p:sp>
      <p:sp>
        <p:nvSpPr>
          <p:cNvPr id="3" name="Subtitle 2"/>
          <p:cNvSpPr>
            <a:spLocks noGrp="1"/>
          </p:cNvSpPr>
          <p:nvPr>
            <p:ph type="subTitle" idx="1"/>
          </p:nvPr>
        </p:nvSpPr>
        <p:spPr>
          <a:xfrm>
            <a:off x="685707" y="2209799"/>
            <a:ext cx="7799387" cy="466165"/>
          </a:xfrm>
        </p:spPr>
        <p:txBody>
          <a:bodyPr/>
          <a:lstStyle>
            <a:lvl1pPr marL="0" indent="0" algn="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182625E5-F8FA-B74F-8F63-D05728B755DE}" type="datetimeFigureOut">
              <a:rPr lang="en-US" smtClean="0"/>
              <a:pPr/>
              <a:t>11/12/2014</a:t>
            </a:fld>
            <a:endParaRPr lang="en-US"/>
          </a:p>
        </p:txBody>
      </p:sp>
      <p:sp>
        <p:nvSpPr>
          <p:cNvPr id="6" name="Slide Number Placeholder 5"/>
          <p:cNvSpPr>
            <a:spLocks noGrp="1"/>
          </p:cNvSpPr>
          <p:nvPr>
            <p:ph type="sldNum" sz="quarter" idx="12"/>
          </p:nvPr>
        </p:nvSpPr>
        <p:spPr>
          <a:xfrm>
            <a:off x="4305300" y="6492875"/>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3E3354E7-EB14-1840-AEE5-BBE0808CAA30}"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57200" y="816802"/>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TitleSlideTop.jpg"/>
          <p:cNvPicPr>
            <a:picLocks noChangeAspect="1"/>
          </p:cNvPicPr>
          <p:nvPr/>
        </p:nvPicPr>
        <p:blipFill>
          <a:blip r:embed="rId2"/>
          <a:stretch>
            <a:fillRect/>
          </a:stretch>
        </p:blipFill>
        <p:spPr>
          <a:xfrm>
            <a:off x="457200" y="457200"/>
            <a:ext cx="8229600" cy="356646"/>
          </a:xfrm>
          <a:prstGeom prst="rect">
            <a:avLst/>
          </a:prstGeom>
        </p:spPr>
      </p:pic>
      <p:pic>
        <p:nvPicPr>
          <p:cNvPr id="10" name="Picture 9" descr="TitleSlideBottom.jpg"/>
          <p:cNvPicPr>
            <a:picLocks noChangeAspect="1"/>
          </p:cNvPicPr>
          <p:nvPr/>
        </p:nvPicPr>
        <p:blipFill>
          <a:blip r:embed="rId3"/>
          <a:stretch>
            <a:fillRect/>
          </a:stretch>
        </p:blipFill>
        <p:spPr>
          <a:xfrm>
            <a:off x="457200" y="2700601"/>
            <a:ext cx="8229600" cy="3700199"/>
          </a:xfrm>
          <a:prstGeom prst="rect">
            <a:avLst/>
          </a:prstGeom>
        </p:spPr>
      </p:pic>
      <p:sp>
        <p:nvSpPr>
          <p:cNvPr id="11"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useBgFill="1">
        <p:nvSpPr>
          <p:cNvPr id="7" name="Rectangle 6"/>
          <p:cNvSpPr/>
          <p:nvPr/>
        </p:nvSpPr>
        <p:spPr>
          <a:xfrm>
            <a:off x="355600" y="566057"/>
            <a:ext cx="8396514" cy="25980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Rectangle 4"/>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ctangle 5"/>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182625E5-F8FA-B74F-8F63-D05728B755DE}" type="datetimeFigureOut">
              <a:rPr lang="en-US" smtClean="0"/>
              <a:pPr/>
              <a:t>11/12/2014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354E7-EB14-1840-AEE5-BBE0808CAA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10" name="Rectangle 9"/>
          <p:cNvSpPr/>
          <p:nvPr/>
        </p:nvSpPr>
        <p:spPr>
          <a:xfrm>
            <a:off x="333828" y="566057"/>
            <a:ext cx="8454571" cy="21335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3" name="Content Placeholder 2"/>
          <p:cNvSpPr>
            <a:spLocks noGrp="1"/>
          </p:cNvSpPr>
          <p:nvPr>
            <p:ph idx="1"/>
          </p:nvPr>
        </p:nvSpPr>
        <p:spPr>
          <a:xfrm>
            <a:off x="4828032" y="654268"/>
            <a:ext cx="3657600" cy="5486400"/>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2625E5-F8FA-B74F-8F63-D05728B755DE}" type="datetimeFigureOut">
              <a:rPr lang="en-US" smtClean="0"/>
              <a:pPr/>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354E7-EB14-1840-AEE5-BBE0808CAA3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Picture with Caption">
    <p:spTree>
      <p:nvGrpSpPr>
        <p:cNvPr id="1" name=""/>
        <p:cNvGrpSpPr/>
        <p:nvPr/>
      </p:nvGrpSpPr>
      <p:grpSpPr>
        <a:xfrm>
          <a:off x="0" y="0"/>
          <a:ext cx="0" cy="0"/>
          <a:chOff x="0" y="0"/>
          <a:chExt cx="0" cy="0"/>
        </a:xfrm>
      </p:grpSpPr>
      <p:sp useBgFill="1">
        <p:nvSpPr>
          <p:cNvPr id="10" name="Rectangle 9"/>
          <p:cNvSpPr/>
          <p:nvPr/>
        </p:nvSpPr>
        <p:spPr>
          <a:xfrm>
            <a:off x="355600" y="348343"/>
            <a:ext cx="8432800" cy="23513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5598058" y="3310469"/>
            <a:ext cx="5943600" cy="237061"/>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2625E5-F8FA-B74F-8F63-D05728B755DE}" type="datetimeFigureOut">
              <a:rPr lang="en-US" smtClean="0"/>
              <a:pPr/>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354E7-EB14-1840-AEE5-BBE0808CAA30}" type="slidenum">
              <a:rPr lang="en-US" smtClean="0"/>
              <a:pPr/>
              <a:t>‹#›</a:t>
            </a:fld>
            <a:endParaRPr lang="en-US"/>
          </a:p>
        </p:txBody>
      </p:sp>
      <p:sp>
        <p:nvSpPr>
          <p:cNvPr id="11" name="Picture Placeholder 10"/>
          <p:cNvSpPr>
            <a:spLocks noGrp="1"/>
          </p:cNvSpPr>
          <p:nvPr>
            <p:ph type="pic" sz="quarter" idx="13"/>
          </p:nvPr>
        </p:nvSpPr>
        <p:spPr>
          <a:xfrm>
            <a:off x="4828032" y="457200"/>
            <a:ext cx="3621024" cy="5943600"/>
          </a:xfrm>
        </p:spPr>
        <p:txBody>
          <a:bodyPr/>
          <a:lstStyle>
            <a:lvl1pPr>
              <a:buNone/>
              <a:defRPr/>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609600" y="2286000"/>
            <a:ext cx="78740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82625E5-F8FA-B74F-8F63-D05728B755DE}"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354E7-EB14-1840-AEE5-BBE0808CAA30}"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1" name="Rectangle 10"/>
          <p:cNvSpPr/>
          <p:nvPr/>
        </p:nvSpPr>
        <p:spPr>
          <a:xfrm>
            <a:off x="348342" y="362857"/>
            <a:ext cx="8440057" cy="2336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VerticalRight.jpg"/>
          <p:cNvPicPr>
            <a:picLocks noChangeAspect="1"/>
          </p:cNvPicPr>
          <p:nvPr/>
        </p:nvPicPr>
        <p:blipFill>
          <a:blip r:embed="rId2"/>
          <a:stretch>
            <a:fillRect/>
          </a:stretch>
        </p:blipFill>
        <p:spPr>
          <a:xfrm>
            <a:off x="7111668" y="457200"/>
            <a:ext cx="1546230" cy="5943600"/>
          </a:xfrm>
          <a:prstGeom prst="rect">
            <a:avLst/>
          </a:prstGeom>
        </p:spPr>
      </p:pic>
      <p:sp>
        <p:nvSpPr>
          <p:cNvPr id="10" name="Rectangle 9"/>
          <p:cNvSpPr/>
          <p:nvPr/>
        </p:nvSpPr>
        <p:spPr>
          <a:xfrm rot="5400000">
            <a:off x="4074414"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119582" y="693738"/>
            <a:ext cx="1491018" cy="5432425"/>
          </a:xfrm>
        </p:spPr>
        <p:txBody>
          <a:bodyPr vert="eaVert" tIns="45720" bIns="45720"/>
          <a:lstStyle>
            <a:lvl1pPr algn="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457200" y="693738"/>
            <a:ext cx="6019800" cy="5432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82625E5-F8FA-B74F-8F63-D05728B755DE}"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354E7-EB14-1840-AEE5-BBE0808CAA30}"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82625E5-F8FA-B74F-8F63-D05728B755DE}"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354E7-EB14-1840-AEE5-BBE0808CAA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useBgFill="1">
        <p:nvSpPr>
          <p:cNvPr id="10" name="Rectangle 9"/>
          <p:cNvSpPr/>
          <p:nvPr/>
        </p:nvSpPr>
        <p:spPr>
          <a:xfrm>
            <a:off x="326571" y="362857"/>
            <a:ext cx="8440058" cy="25182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098041" y="3575712"/>
            <a:ext cx="5396671" cy="1340467"/>
          </a:xfrm>
        </p:spPr>
        <p:txBody>
          <a:bodyPr tIns="0" bIns="0" anchor="b" anchorCtr="0"/>
          <a:lstStyle>
            <a:lvl1pPr algn="r">
              <a:defRPr sz="4600" b="0" cap="none" baseline="0">
                <a:solidFill>
                  <a:schemeClr val="accent1"/>
                </a:solidFill>
                <a:effectLst/>
              </a:defRPr>
            </a:lvl1pPr>
          </a:lstStyle>
          <a:p>
            <a:r>
              <a:rPr lang="en-US" smtClean="0"/>
              <a:t>Click to edit Master title style</a:t>
            </a:r>
            <a:endParaRPr/>
          </a:p>
        </p:txBody>
      </p:sp>
      <p:sp>
        <p:nvSpPr>
          <p:cNvPr id="3" name="Text Placeholder 2"/>
          <p:cNvSpPr>
            <a:spLocks noGrp="1"/>
          </p:cNvSpPr>
          <p:nvPr>
            <p:ph type="body" idx="1"/>
          </p:nvPr>
        </p:nvSpPr>
        <p:spPr>
          <a:xfrm>
            <a:off x="3098041" y="4980297"/>
            <a:ext cx="5396671" cy="810904"/>
          </a:xfrm>
        </p:spPr>
        <p:txBody>
          <a:bodyPr tIns="0" bIns="0" anchor="t" anchorCtr="0">
            <a:normAutofit/>
          </a:bodyPr>
          <a:lstStyle>
            <a:lvl1pPr marL="0" indent="0" algn="r">
              <a:spcBef>
                <a:spcPts val="300"/>
              </a:spcBef>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2625E5-F8FA-B74F-8F63-D05728B755DE}"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06824" y="6492240"/>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3E3354E7-EB14-1840-AEE5-BBE0808CAA30}" type="slidenum">
              <a:rPr lang="en-US" smtClean="0"/>
              <a:pPr/>
              <a:t>‹#›</a:t>
            </a:fld>
            <a:endParaRPr lang="en-US"/>
          </a:p>
        </p:txBody>
      </p:sp>
      <p:pic>
        <p:nvPicPr>
          <p:cNvPr id="7" name="Picture 6" descr="SectionHeaderLeft.jpg"/>
          <p:cNvPicPr>
            <a:picLocks noChangeAspect="1"/>
          </p:cNvPicPr>
          <p:nvPr/>
        </p:nvPicPr>
        <p:blipFill>
          <a:blip r:embed="rId2"/>
          <a:stretch>
            <a:fillRect/>
          </a:stretch>
        </p:blipFill>
        <p:spPr>
          <a:xfrm>
            <a:off x="470647" y="457200"/>
            <a:ext cx="2216561" cy="5943600"/>
          </a:xfrm>
          <a:prstGeom prst="rect">
            <a:avLst/>
          </a:prstGeom>
        </p:spPr>
      </p:pic>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222366"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8904"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31308" y="2286000"/>
            <a:ext cx="3657600" cy="38401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82625E5-F8FA-B74F-8F63-D05728B755DE}" type="datetimeFigureOut">
              <a:rPr lang="en-US" smtClean="0"/>
              <a:pPr/>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354E7-EB14-1840-AEE5-BBE0808CAA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63388"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63388"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28032"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8032"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82625E5-F8FA-B74F-8F63-D05728B755DE}" type="datetimeFigureOut">
              <a:rPr lang="en-US" smtClean="0"/>
              <a:pPr/>
              <a:t>11/12/2014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354E7-EB14-1840-AEE5-BBE0808CAA30}" type="slidenum">
              <a:rPr lang="en-US" smtClean="0"/>
              <a:pPr/>
              <a:t>‹#›</a:t>
            </a:fld>
            <a:endParaRPr lang="en-US"/>
          </a:p>
        </p:txBody>
      </p:sp>
      <p:cxnSp>
        <p:nvCxnSpPr>
          <p:cNvPr id="11" name="Straight Connector 10"/>
          <p:cNvCxnSpPr/>
          <p:nvPr/>
        </p:nvCxnSpPr>
        <p:spPr>
          <a:xfrm rot="5400000">
            <a:off x="2884488" y="4484687"/>
            <a:ext cx="3375025" cy="1588"/>
          </a:xfrm>
          <a:prstGeom prst="line">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4050" y="2286001"/>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82625E5-F8FA-B74F-8F63-D05728B755DE}" type="datetimeFigureOut">
              <a:rPr lang="en-US" smtClean="0"/>
              <a:pPr/>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354E7-EB14-1840-AEE5-BBE0808CAA30}" type="slidenum">
              <a:rPr lang="en-US" smtClean="0"/>
              <a:pPr/>
              <a:t>‹#›</a:t>
            </a:fld>
            <a:endParaRPr lang="en-US"/>
          </a:p>
        </p:txBody>
      </p:sp>
      <p:sp>
        <p:nvSpPr>
          <p:cNvPr id="9" name="Content Placeholder 2"/>
          <p:cNvSpPr>
            <a:spLocks noGrp="1"/>
          </p:cNvSpPr>
          <p:nvPr>
            <p:ph sz="half" idx="13"/>
          </p:nvPr>
        </p:nvSpPr>
        <p:spPr>
          <a:xfrm>
            <a:off x="654050" y="4302966"/>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82625E5-F8FA-B74F-8F63-D05728B755DE}" type="datetimeFigureOut">
              <a:rPr lang="en-US" smtClean="0"/>
              <a:pPr/>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354E7-EB14-1840-AEE5-BBE0808CAA30}" type="slidenum">
              <a:rPr lang="en-US" smtClean="0"/>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Content Placeholder 2"/>
          <p:cNvSpPr>
            <a:spLocks noGrp="1"/>
          </p:cNvSpPr>
          <p:nvPr>
            <p:ph sz="half" idx="14"/>
          </p:nvPr>
        </p:nvSpPr>
        <p:spPr>
          <a:xfrm>
            <a:off x="654085"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82625E5-F8FA-B74F-8F63-D05728B755DE}" type="datetimeFigureOut">
              <a:rPr lang="en-US" smtClean="0"/>
              <a:pPr/>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354E7-EB14-1840-AEE5-BBE0808CAA30}" type="slidenum">
              <a:rPr lang="en-US" smtClean="0"/>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82625E5-F8FA-B74F-8F63-D05728B755DE}" type="datetimeFigureOut">
              <a:rPr lang="en-US" smtClean="0"/>
              <a:pPr/>
              <a:t>11/12/2014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354E7-EB14-1840-AEE5-BBE0808CAA3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descr="RunningTop-R.jpg"/>
          <p:cNvPicPr>
            <a:picLocks noChangeAspect="1"/>
          </p:cNvPicPr>
          <p:nvPr/>
        </p:nvPicPr>
        <p:blipFill>
          <a:blip r:embed="rId16"/>
          <a:stretch>
            <a:fillRect/>
          </a:stretch>
        </p:blipFill>
        <p:spPr>
          <a:xfrm>
            <a:off x="457200" y="457200"/>
            <a:ext cx="8229600" cy="1382002"/>
          </a:xfrm>
          <a:prstGeom prst="rect">
            <a:avLst/>
          </a:prstGeom>
        </p:spPr>
      </p:pic>
      <p:sp>
        <p:nvSpPr>
          <p:cNvPr id="2" name="Title Placeholder 1"/>
          <p:cNvSpPr>
            <a:spLocks noGrp="1"/>
          </p:cNvSpPr>
          <p:nvPr>
            <p:ph type="title"/>
          </p:nvPr>
        </p:nvSpPr>
        <p:spPr>
          <a:xfrm>
            <a:off x="658813" y="456252"/>
            <a:ext cx="7824788" cy="1323041"/>
          </a:xfrm>
          <a:prstGeom prst="rect">
            <a:avLst/>
          </a:prstGeom>
          <a:effectLst/>
        </p:spPr>
        <p:txBody>
          <a:bodyPr vert="horz" lIns="91440" tIns="0" rIns="91440" bIns="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2286000" y="2286000"/>
            <a:ext cx="61976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690360" y="6492875"/>
            <a:ext cx="2133600" cy="365125"/>
          </a:xfrm>
          <a:prstGeom prst="rect">
            <a:avLst/>
          </a:prstGeom>
        </p:spPr>
        <p:txBody>
          <a:bodyPr vert="horz" lIns="91440" tIns="45720" rIns="91440" bIns="45720" rtlCol="0" anchor="ctr"/>
          <a:lstStyle>
            <a:lvl1pPr algn="r">
              <a:defRPr sz="1100" b="1">
                <a:solidFill>
                  <a:schemeClr val="bg1">
                    <a:lumMod val="65000"/>
                  </a:schemeClr>
                </a:solidFill>
                <a:latin typeface="Calibri" pitchFamily="34" charset="0"/>
              </a:defRPr>
            </a:lvl1pPr>
          </a:lstStyle>
          <a:p>
            <a:fld id="{182625E5-F8FA-B74F-8F63-D05728B755DE}" type="datetimeFigureOut">
              <a:rPr lang="en-US" smtClean="0"/>
              <a:pPr/>
              <a:t>11/12/2014</a:t>
            </a:fld>
            <a:endParaRPr lang="en-US"/>
          </a:p>
        </p:txBody>
      </p:sp>
      <p:sp>
        <p:nvSpPr>
          <p:cNvPr id="5"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
        <p:nvSpPr>
          <p:cNvPr id="6" name="Slide Number Placeholder 5"/>
          <p:cNvSpPr>
            <a:spLocks noGrp="1"/>
          </p:cNvSpPr>
          <p:nvPr>
            <p:ph type="sldNum" sz="quarter" idx="4"/>
          </p:nvPr>
        </p:nvSpPr>
        <p:spPr>
          <a:xfrm>
            <a:off x="378666" y="6149788"/>
            <a:ext cx="533400" cy="365125"/>
          </a:xfrm>
          <a:prstGeom prst="rect">
            <a:avLst/>
          </a:prstGeom>
        </p:spPr>
        <p:txBody>
          <a:bodyPr vert="horz" lIns="91440" tIns="91440" rIns="91440" bIns="91440" rtlCol="0" anchor="ctr"/>
          <a:lstStyle>
            <a:lvl1pPr algn="l">
              <a:defRPr sz="1800" b="0">
                <a:solidFill>
                  <a:schemeClr val="accent1"/>
                </a:solidFill>
                <a:latin typeface="Calibri" pitchFamily="34" charset="0"/>
              </a:defRPr>
            </a:lvl1pPr>
          </a:lstStyle>
          <a:p>
            <a:fld id="{3E3354E7-EB14-1840-AEE5-BBE0808CAA30}"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57200" y="184096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xStyles>
    <p:titleStyle>
      <a:lvl1pPr algn="r" defTabSz="914400" rtl="0" eaLnBrk="1" latinLnBrk="0" hangingPunct="1">
        <a:lnSpc>
          <a:spcPts val="5400"/>
        </a:lnSpc>
        <a:spcBef>
          <a:spcPct val="0"/>
        </a:spcBef>
        <a:buNone/>
        <a:defRPr sz="5200" kern="1200">
          <a:solidFill>
            <a:schemeClr val="bg1"/>
          </a:solidFill>
          <a:effectLst>
            <a:outerShdw blurRad="50800" dist="38100" dir="2700000" algn="tl" rotWithShape="0">
              <a:prstClr val="black">
                <a:alpha val="40000"/>
              </a:prstClr>
            </a:outerShdw>
          </a:effectLst>
          <a:latin typeface="+mj-lt"/>
          <a:ea typeface="+mj-ea"/>
          <a:cs typeface="+mj-cs"/>
        </a:defRPr>
      </a:lvl1pPr>
    </p:titleStyle>
    <p:bodyStyle>
      <a:lvl1pPr marL="282575" indent="-282575" algn="l" defTabSz="914400" rtl="0" eaLnBrk="1" latinLnBrk="0" hangingPunct="1">
        <a:spcBef>
          <a:spcPts val="1800"/>
        </a:spcBef>
        <a:buClr>
          <a:schemeClr val="accent1"/>
        </a:buClr>
        <a:buSzPct val="75000"/>
        <a:buFont typeface="Wingdings" pitchFamily="2" charset="2"/>
        <a:buChar char="n"/>
        <a:defRPr sz="2000" kern="1200">
          <a:solidFill>
            <a:schemeClr val="tx1">
              <a:lumMod val="85000"/>
              <a:lumOff val="15000"/>
            </a:schemeClr>
          </a:solidFill>
          <a:latin typeface="+mn-lt"/>
          <a:ea typeface="+mn-ea"/>
          <a:cs typeface="+mn-cs"/>
        </a:defRPr>
      </a:lvl1pPr>
      <a:lvl2pPr marL="577850" indent="-2952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2pPr>
      <a:lvl3pPr marL="86042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3pPr>
      <a:lvl4pPr marL="1143000"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4pPr>
      <a:lvl5pPr marL="142557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ps.ablongman.com/wps/media/objects/1483/1518969/DIVI269.jpg" TargetMode="External"/><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ps.ablongman.com/wps/media/objects/1483/1518969/DIVI281.jpg" TargetMode="External"/><Relationship Id="rId2" Type="http://schemas.openxmlformats.org/officeDocument/2006/relationships/image" Target="../media/image8.jpeg"/><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ps.ablongman.com/long_divine_appap_7/23/5933/1518971.cw/content/index.html" TargetMode="External"/><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Road to the Civil War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Kansas-Nebraska Act</a:t>
            </a:r>
            <a:endParaRPr lang="en-US" dirty="0"/>
          </a:p>
        </p:txBody>
      </p:sp>
      <p:sp>
        <p:nvSpPr>
          <p:cNvPr id="3" name="Content Placeholder 2"/>
          <p:cNvSpPr>
            <a:spLocks noGrp="1"/>
          </p:cNvSpPr>
          <p:nvPr>
            <p:ph idx="1"/>
          </p:nvPr>
        </p:nvSpPr>
        <p:spPr/>
        <p:txBody>
          <a:bodyPr/>
          <a:lstStyle/>
          <a:p>
            <a:r>
              <a:rPr lang="en-US" dirty="0" smtClean="0"/>
              <a:t>Stephen Douglas, a senator from Illinois, wanted to see a railroad built from Illinois through the Nebraska Territory to the Pacific Coast</a:t>
            </a:r>
          </a:p>
          <a:p>
            <a:pPr lvl="1"/>
            <a:r>
              <a:rPr lang="en-US" dirty="0" smtClean="0"/>
              <a:t>Suggested forming two new territories—Kansas Territory and the Nebraska Territory</a:t>
            </a:r>
          </a:p>
          <a:p>
            <a:r>
              <a:rPr lang="en-US" dirty="0" smtClean="0"/>
              <a:t>Southerners objected because both territories were in an area closed to slavery by the Missouri Compromise</a:t>
            </a:r>
          </a:p>
          <a:p>
            <a:pPr lvl="2"/>
            <a:r>
              <a:rPr lang="en-US" dirty="0" smtClean="0"/>
              <a:t>States created from these territories would enter Union as free states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Kansas-Nebraska Act</a:t>
            </a:r>
            <a:endParaRPr lang="en-US" dirty="0"/>
          </a:p>
        </p:txBody>
      </p:sp>
      <p:sp>
        <p:nvSpPr>
          <p:cNvPr id="5" name="Content Placeholder 4"/>
          <p:cNvSpPr>
            <a:spLocks noGrp="1"/>
          </p:cNvSpPr>
          <p:nvPr>
            <p:ph idx="1"/>
          </p:nvPr>
        </p:nvSpPr>
        <p:spPr/>
        <p:txBody>
          <a:bodyPr/>
          <a:lstStyle/>
          <a:p>
            <a:r>
              <a:rPr lang="en-US" dirty="0" smtClean="0"/>
              <a:t>To win southern support, Douglas suggested that slavery in the new territories be decided by popular sovereignty </a:t>
            </a:r>
          </a:p>
          <a:p>
            <a:pPr lvl="1"/>
            <a:r>
              <a:rPr lang="en-US" dirty="0" smtClean="0"/>
              <a:t>In effect, the Kansas-Nebraska Act undid the Missouri Compromise</a:t>
            </a:r>
          </a:p>
          <a:p>
            <a:r>
              <a:rPr lang="en-US" dirty="0" smtClean="0"/>
              <a:t>Southern support was gained but northerners were outraged believing that Douglas had betrayed them by reopening the issue of slavery in the territories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VI269.jpg"/>
          <p:cNvPicPr>
            <a:picLocks noChangeAspect="1"/>
          </p:cNvPicPr>
          <p:nvPr/>
        </p:nvPicPr>
        <p:blipFill>
          <a:blip r:embed="rId2"/>
          <a:stretch>
            <a:fillRect/>
          </a:stretch>
        </p:blipFill>
        <p:spPr>
          <a:xfrm>
            <a:off x="0" y="617220"/>
            <a:ext cx="9144000" cy="5623560"/>
          </a:xfrm>
          <a:prstGeom prst="rect">
            <a:avLst/>
          </a:prstGeom>
        </p:spPr>
      </p:pic>
      <p:sp>
        <p:nvSpPr>
          <p:cNvPr id="3" name="TextBox 2"/>
          <p:cNvSpPr txBox="1"/>
          <p:nvPr/>
        </p:nvSpPr>
        <p:spPr>
          <a:xfrm>
            <a:off x="0" y="6390268"/>
            <a:ext cx="9144000" cy="461665"/>
          </a:xfrm>
          <a:prstGeom prst="rect">
            <a:avLst/>
          </a:prstGeom>
          <a:noFill/>
        </p:spPr>
        <p:txBody>
          <a:bodyPr wrap="square" rtlCol="0">
            <a:spAutoFit/>
          </a:bodyPr>
          <a:lstStyle/>
          <a:p>
            <a:r>
              <a:rPr lang="en-US" sz="1200" dirty="0" smtClean="0"/>
              <a:t>Map Used as an educational resource from Pearson; accessed at: </a:t>
            </a:r>
            <a:r>
              <a:rPr lang="en-US" sz="1200" dirty="0" smtClean="0">
                <a:hlinkClick r:id="rId3"/>
              </a:rPr>
              <a:t>http://wps.ablongman.com/wps/media/objects/1483/1518969/DIVI269.jpg</a:t>
            </a:r>
            <a:endParaRPr lang="en-US"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Bleeding Kansas</a:t>
            </a:r>
            <a:endParaRPr lang="en-US" dirty="0"/>
          </a:p>
        </p:txBody>
      </p:sp>
      <p:sp>
        <p:nvSpPr>
          <p:cNvPr id="3" name="Content Placeholder 2"/>
          <p:cNvSpPr>
            <a:spLocks noGrp="1"/>
          </p:cNvSpPr>
          <p:nvPr>
            <p:ph idx="1"/>
          </p:nvPr>
        </p:nvSpPr>
        <p:spPr/>
        <p:txBody>
          <a:bodyPr>
            <a:normAutofit lnSpcReduction="10000"/>
          </a:bodyPr>
          <a:lstStyle/>
          <a:p>
            <a:r>
              <a:rPr lang="en-US" dirty="0" smtClean="0"/>
              <a:t>Kansas-Nebraska Act left it to white citizens to decide whether Kansas would be a free or slave state</a:t>
            </a:r>
          </a:p>
          <a:p>
            <a:r>
              <a:rPr lang="en-US" dirty="0" smtClean="0"/>
              <a:t>Proslavery and antislavery settlers flooded into Kansas within weeks; each side determined to hold the majority in the territory</a:t>
            </a:r>
          </a:p>
          <a:p>
            <a:r>
              <a:rPr lang="en-US" dirty="0" smtClean="0"/>
              <a:t>Kansas had only 3,000 voters but, nearly 8,000 votes were cast on election day</a:t>
            </a:r>
          </a:p>
          <a:p>
            <a:r>
              <a:rPr lang="en-US" dirty="0" smtClean="0"/>
              <a:t>Of the 39 legislators elected, all but 3 supported slavery</a:t>
            </a:r>
          </a:p>
          <a:p>
            <a:pPr lvl="1"/>
            <a:r>
              <a:rPr lang="en-US" dirty="0" smtClean="0"/>
              <a:t>Antislavery settlers refused to accept these results and held a second election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Bleeding Kansas</a:t>
            </a:r>
            <a:endParaRPr lang="en-US" dirty="0"/>
          </a:p>
        </p:txBody>
      </p:sp>
      <p:sp>
        <p:nvSpPr>
          <p:cNvPr id="3" name="Content Placeholder 2"/>
          <p:cNvSpPr>
            <a:spLocks noGrp="1"/>
          </p:cNvSpPr>
          <p:nvPr>
            <p:ph idx="1"/>
          </p:nvPr>
        </p:nvSpPr>
        <p:spPr/>
        <p:txBody>
          <a:bodyPr/>
          <a:lstStyle/>
          <a:p>
            <a:r>
              <a:rPr lang="en-US" dirty="0" smtClean="0"/>
              <a:t>Kansas now had two governments, each claiming the right to  impose their government on the territory</a:t>
            </a:r>
          </a:p>
          <a:p>
            <a:r>
              <a:rPr lang="en-US" dirty="0" smtClean="0"/>
              <a:t>April: A proslavery sheriff was shot when he tried to arrest some antislavery settlers in the town of Lawrence</a:t>
            </a:r>
          </a:p>
          <a:p>
            <a:pPr lvl="1"/>
            <a:r>
              <a:rPr lang="en-US" dirty="0" smtClean="0"/>
              <a:t>The next month, he returned with 800 men and attacked the town</a:t>
            </a:r>
          </a:p>
          <a:p>
            <a:pPr lvl="1"/>
            <a:r>
              <a:rPr lang="en-US" dirty="0" smtClean="0"/>
              <a:t>Three days later John Brown, an antislavery settler from Connecticut led seven men to a proslavery settlement Pottawatomie Creek, murdering five proslavery men and boys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Violence in Congress</a:t>
            </a:r>
            <a:endParaRPr lang="en-US" dirty="0"/>
          </a:p>
        </p:txBody>
      </p:sp>
      <p:sp>
        <p:nvSpPr>
          <p:cNvPr id="3" name="Content Placeholder 2"/>
          <p:cNvSpPr>
            <a:spLocks noGrp="1"/>
          </p:cNvSpPr>
          <p:nvPr>
            <p:ph idx="1"/>
          </p:nvPr>
        </p:nvSpPr>
        <p:spPr>
          <a:xfrm>
            <a:off x="2286000" y="2043250"/>
            <a:ext cx="6197600" cy="4390224"/>
          </a:xfrm>
        </p:spPr>
        <p:txBody>
          <a:bodyPr>
            <a:normAutofit lnSpcReduction="10000"/>
          </a:bodyPr>
          <a:lstStyle/>
          <a:p>
            <a:r>
              <a:rPr lang="en-US" dirty="0" smtClean="0"/>
              <a:t>The violence of Kansas spilled over into the Senate</a:t>
            </a:r>
          </a:p>
          <a:p>
            <a:pPr lvl="1"/>
            <a:r>
              <a:rPr lang="en-US" dirty="0" smtClean="0"/>
              <a:t>Charles Sumner of Massachusetts was the leading abolitionist senator</a:t>
            </a:r>
          </a:p>
          <a:p>
            <a:pPr lvl="1"/>
            <a:r>
              <a:rPr lang="en-US" dirty="0" smtClean="0"/>
              <a:t>Sumner denounced proslavery legislature in Kansas, then attacking his southern enemies—singling out Andrew Butler and elderly senator from South Carolina</a:t>
            </a:r>
          </a:p>
          <a:p>
            <a:pPr lvl="2"/>
            <a:r>
              <a:rPr lang="en-US" dirty="0" smtClean="0"/>
              <a:t>Butler was not present at the time of the speech</a:t>
            </a:r>
          </a:p>
          <a:p>
            <a:pPr lvl="1"/>
            <a:r>
              <a:rPr lang="en-US" dirty="0" smtClean="0"/>
              <a:t>Days later, Butler’s nephew, Congressman Preston Brooks, marched into the Senate chamber and with a heavy cane, Brooks beat Sumner until he fell to the floor, bloody and unconscious</a:t>
            </a:r>
          </a:p>
          <a:p>
            <a:r>
              <a:rPr lang="en-US" dirty="0" smtClean="0"/>
              <a:t>Hundreds sent canes to Brooks to show support</a:t>
            </a:r>
          </a:p>
          <a:p>
            <a:r>
              <a:rPr lang="en-US" dirty="0" smtClean="0"/>
              <a:t>Sumner never fully recovered from injuries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Dred</a:t>
            </a:r>
            <a:r>
              <a:rPr lang="en-US" dirty="0" smtClean="0"/>
              <a:t> Scott Decision</a:t>
            </a:r>
            <a:endParaRPr lang="en-US" dirty="0"/>
          </a:p>
        </p:txBody>
      </p:sp>
      <p:sp>
        <p:nvSpPr>
          <p:cNvPr id="3" name="Content Placeholder 2"/>
          <p:cNvSpPr>
            <a:spLocks noGrp="1"/>
          </p:cNvSpPr>
          <p:nvPr>
            <p:ph idx="1"/>
          </p:nvPr>
        </p:nvSpPr>
        <p:spPr/>
        <p:txBody>
          <a:bodyPr/>
          <a:lstStyle/>
          <a:p>
            <a:r>
              <a:rPr lang="en-US" dirty="0" err="1" smtClean="0"/>
              <a:t>Dred</a:t>
            </a:r>
            <a:r>
              <a:rPr lang="en-US" dirty="0" smtClean="0"/>
              <a:t> Scott was an enslaved person who had once been owned by a U. S. Army Doctor living in Illinois and Wisconsin Territory</a:t>
            </a:r>
          </a:p>
          <a:p>
            <a:pPr lvl="1"/>
            <a:r>
              <a:rPr lang="en-US" dirty="0" smtClean="0"/>
              <a:t>Slavery was illegal in both places</a:t>
            </a:r>
          </a:p>
          <a:p>
            <a:pPr lvl="1"/>
            <a:r>
              <a:rPr lang="en-US" dirty="0" smtClean="0"/>
              <a:t>After leaving the Army, the doctor settled with Scott in Missouri</a:t>
            </a:r>
          </a:p>
          <a:p>
            <a:r>
              <a:rPr lang="en-US" dirty="0" smtClean="0"/>
              <a:t>With help from antislavery lawyers, Scott sued for his freedom claiming that he was free because he had lived where slavery was illegal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Dred</a:t>
            </a:r>
            <a:r>
              <a:rPr lang="en-US" dirty="0" smtClean="0"/>
              <a:t> Scott Decision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Court’s Decision:</a:t>
            </a:r>
          </a:p>
          <a:p>
            <a:pPr lvl="1"/>
            <a:r>
              <a:rPr lang="en-US" dirty="0" smtClean="0"/>
              <a:t>The Court said Scott was not a free man for two reasons</a:t>
            </a:r>
          </a:p>
          <a:p>
            <a:pPr lvl="2"/>
            <a:r>
              <a:rPr lang="en-US" dirty="0" smtClean="0"/>
              <a:t>Scott had no right to sue in federal court because African Americans were not citizens</a:t>
            </a:r>
          </a:p>
          <a:p>
            <a:pPr lvl="2"/>
            <a:r>
              <a:rPr lang="en-US" dirty="0" smtClean="0"/>
              <a:t>Living in a free territory did not make an enslaved person free</a:t>
            </a:r>
          </a:p>
          <a:p>
            <a:pPr lvl="1"/>
            <a:r>
              <a:rPr lang="en-US" dirty="0" smtClean="0"/>
              <a:t>Slaves were considered property, and property rights were protected by the U. S. Constitution</a:t>
            </a:r>
          </a:p>
          <a:p>
            <a:pPr lvl="1"/>
            <a:r>
              <a:rPr lang="en-US" dirty="0" smtClean="0"/>
              <a:t>Further, the Court said that Congress did not have the power to prohibit slavery in any territory, thus the Missouri Compromise was unconstitutional</a:t>
            </a:r>
          </a:p>
          <a:p>
            <a:r>
              <a:rPr lang="en-US" dirty="0" smtClean="0"/>
              <a:t>Supporters of slavery rejoiced at decision; said slavery was legal in all territories</a:t>
            </a:r>
          </a:p>
          <a:p>
            <a:r>
              <a:rPr lang="en-US" dirty="0" smtClean="0"/>
              <a:t>Antislavery supporters condemned the ruling</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Lincoln-Douglas Debates</a:t>
            </a:r>
            <a:endParaRPr lang="en-US" dirty="0"/>
          </a:p>
        </p:txBody>
      </p:sp>
      <p:sp>
        <p:nvSpPr>
          <p:cNvPr id="3" name="Content Placeholder 2"/>
          <p:cNvSpPr>
            <a:spLocks noGrp="1"/>
          </p:cNvSpPr>
          <p:nvPr>
            <p:ph idx="1"/>
          </p:nvPr>
        </p:nvSpPr>
        <p:spPr/>
        <p:txBody>
          <a:bodyPr>
            <a:normAutofit lnSpcReduction="10000"/>
          </a:bodyPr>
          <a:lstStyle/>
          <a:p>
            <a:r>
              <a:rPr lang="en-US" dirty="0" smtClean="0"/>
              <a:t>Lincoln served in the Illinois state legislature as a Whig; after a single term he returned to Illinois to practice law</a:t>
            </a:r>
          </a:p>
          <a:p>
            <a:pPr lvl="1"/>
            <a:r>
              <a:rPr lang="en-US" dirty="0" smtClean="0"/>
              <a:t>His opposition to the Kansas-Nebraska Act brought him back into politics, embracing the Republican cause</a:t>
            </a:r>
          </a:p>
          <a:p>
            <a:pPr lvl="1"/>
            <a:r>
              <a:rPr lang="en-US" dirty="0" smtClean="0"/>
              <a:t>He had been a long time rival of Illinois Senator Stephen Douglas</a:t>
            </a:r>
          </a:p>
          <a:p>
            <a:r>
              <a:rPr lang="en-US" dirty="0" smtClean="0"/>
              <a:t>1858, Lincoln was chosen to run for the Senate against Douglas</a:t>
            </a:r>
          </a:p>
          <a:p>
            <a:r>
              <a:rPr lang="en-US" dirty="0" smtClean="0"/>
              <a:t>Lincoln then challenged Douglas to a series of debates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Lincoln-Douglas Debates</a:t>
            </a:r>
            <a:endParaRPr lang="en-US" dirty="0"/>
          </a:p>
        </p:txBody>
      </p:sp>
      <p:sp>
        <p:nvSpPr>
          <p:cNvPr id="3" name="Content Placeholder 2"/>
          <p:cNvSpPr>
            <a:spLocks noGrp="1"/>
          </p:cNvSpPr>
          <p:nvPr>
            <p:ph idx="1"/>
          </p:nvPr>
        </p:nvSpPr>
        <p:spPr/>
        <p:txBody>
          <a:bodyPr/>
          <a:lstStyle/>
          <a:p>
            <a:r>
              <a:rPr lang="en-US" dirty="0" smtClean="0"/>
              <a:t>Douglas strongly defended popular sovereignty</a:t>
            </a:r>
          </a:p>
          <a:p>
            <a:pPr lvl="1"/>
            <a:r>
              <a:rPr lang="en-US" dirty="0" smtClean="0"/>
              <a:t>Painted Lincoln as a dangerous abolitionist who wanted equality for African Americans</a:t>
            </a:r>
          </a:p>
          <a:p>
            <a:r>
              <a:rPr lang="en-US" dirty="0" smtClean="0"/>
              <a:t>Lincoln took a stand against the spread of slavery</a:t>
            </a:r>
          </a:p>
          <a:p>
            <a:pPr lvl="1"/>
            <a:r>
              <a:rPr lang="en-US" dirty="0" smtClean="0"/>
              <a:t>Thought Americans were obligated to keep slavery out of the western territories</a:t>
            </a:r>
          </a:p>
          <a:p>
            <a:pPr lvl="1"/>
            <a:r>
              <a:rPr lang="en-US" dirty="0" smtClean="0"/>
              <a:t>Said slavery would die out on its own</a:t>
            </a:r>
          </a:p>
          <a:p>
            <a:r>
              <a:rPr lang="en-US" dirty="0" smtClean="0"/>
              <a:t>Douglas won the Senate election, but the debates made Lincoln known throughout the country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Missouri Compromise</a:t>
            </a:r>
            <a:endParaRPr lang="en-US" dirty="0"/>
          </a:p>
        </p:txBody>
      </p:sp>
      <p:sp>
        <p:nvSpPr>
          <p:cNvPr id="3" name="Content Placeholder 2"/>
          <p:cNvSpPr>
            <a:spLocks noGrp="1"/>
          </p:cNvSpPr>
          <p:nvPr>
            <p:ph idx="1"/>
          </p:nvPr>
        </p:nvSpPr>
        <p:spPr/>
        <p:txBody>
          <a:bodyPr/>
          <a:lstStyle/>
          <a:p>
            <a:r>
              <a:rPr lang="en-US" dirty="0" smtClean="0"/>
              <a:t>Henry Clay persuades Congress to adopt the Missouri Compromise</a:t>
            </a:r>
          </a:p>
          <a:p>
            <a:pPr lvl="1"/>
            <a:r>
              <a:rPr lang="en-US" dirty="0" smtClean="0"/>
              <a:t>Admits Maine into Union as a free state</a:t>
            </a:r>
          </a:p>
          <a:p>
            <a:pPr lvl="1"/>
            <a:r>
              <a:rPr lang="en-US" dirty="0" smtClean="0"/>
              <a:t>Admits Missouri into Union as a slave state</a:t>
            </a:r>
          </a:p>
          <a:p>
            <a:pPr lvl="1"/>
            <a:r>
              <a:rPr lang="en-US" dirty="0" smtClean="0"/>
              <a:t>Louisiana Territory north of the southern border of Missouri would be free of slavery (Except for Missouri)</a:t>
            </a:r>
          </a:p>
          <a:p>
            <a:r>
              <a:rPr lang="en-US" dirty="0" smtClean="0"/>
              <a:t>Gave southern slave owners a clear right to pursue escaped fugitives into “free” regions and return them to slavery.</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Brown’s Raid</a:t>
            </a:r>
            <a:endParaRPr lang="en-US" dirty="0"/>
          </a:p>
        </p:txBody>
      </p:sp>
      <p:sp>
        <p:nvSpPr>
          <p:cNvPr id="3" name="Content Placeholder 2"/>
          <p:cNvSpPr>
            <a:spLocks noGrp="1"/>
          </p:cNvSpPr>
          <p:nvPr>
            <p:ph idx="1"/>
          </p:nvPr>
        </p:nvSpPr>
        <p:spPr>
          <a:xfrm>
            <a:off x="2286000" y="2001832"/>
            <a:ext cx="6197600" cy="4445447"/>
          </a:xfrm>
        </p:spPr>
        <p:txBody>
          <a:bodyPr>
            <a:normAutofit fontScale="92500" lnSpcReduction="20000"/>
          </a:bodyPr>
          <a:lstStyle/>
          <a:p>
            <a:r>
              <a:rPr lang="en-US" dirty="0" smtClean="0"/>
              <a:t>Brown returned to New England after being driven out of Kansas after the Pottawatomie Massacre</a:t>
            </a:r>
          </a:p>
          <a:p>
            <a:pPr lvl="1"/>
            <a:r>
              <a:rPr lang="en-US" dirty="0" smtClean="0"/>
              <a:t>He plotted to raise an army and free people in the South who were enslaved</a:t>
            </a:r>
          </a:p>
          <a:p>
            <a:r>
              <a:rPr lang="en-US" dirty="0" smtClean="0"/>
              <a:t>1859, Brown and a small band of supporters attacked the town of Harpers Ferry in VA</a:t>
            </a:r>
          </a:p>
          <a:p>
            <a:pPr lvl="1"/>
            <a:r>
              <a:rPr lang="en-US" dirty="0" smtClean="0"/>
              <a:t>Goal was to seize guns the U.S. Army had stored there</a:t>
            </a:r>
          </a:p>
          <a:p>
            <a:pPr lvl="1"/>
            <a:r>
              <a:rPr lang="en-US" dirty="0" smtClean="0"/>
              <a:t>He thought enslaved African Americans would support him and he would then give them weapons and lead them in a revolt</a:t>
            </a:r>
          </a:p>
          <a:p>
            <a:r>
              <a:rPr lang="en-US" dirty="0" smtClean="0"/>
              <a:t>Brown quickly gained control of the arms but troops, Commanded by Robert E. Lee, surrounded Brown’s force before it could escape</a:t>
            </a:r>
          </a:p>
          <a:p>
            <a:pPr lvl="1"/>
            <a:r>
              <a:rPr lang="en-US" dirty="0" smtClean="0"/>
              <a:t>10 of Brown’s followers were killed</a:t>
            </a:r>
          </a:p>
          <a:p>
            <a:pPr lvl="1"/>
            <a:r>
              <a:rPr lang="en-US" dirty="0" smtClean="0"/>
              <a:t>Brown was wounded and captured</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of 1860</a:t>
            </a:r>
            <a:endParaRPr lang="en-US" dirty="0"/>
          </a:p>
        </p:txBody>
      </p:sp>
      <p:sp>
        <p:nvSpPr>
          <p:cNvPr id="3" name="Content Placeholder 2"/>
          <p:cNvSpPr>
            <a:spLocks noGrp="1"/>
          </p:cNvSpPr>
          <p:nvPr>
            <p:ph idx="1"/>
          </p:nvPr>
        </p:nvSpPr>
        <p:spPr>
          <a:xfrm>
            <a:off x="2286000" y="2057055"/>
            <a:ext cx="6197600" cy="4390223"/>
          </a:xfrm>
        </p:spPr>
        <p:txBody>
          <a:bodyPr>
            <a:normAutofit fontScale="92500" lnSpcReduction="10000"/>
          </a:bodyPr>
          <a:lstStyle/>
          <a:p>
            <a:r>
              <a:rPr lang="en-US" dirty="0" smtClean="0"/>
              <a:t>Republicans chose Abraham Lincoln as presidential candidate</a:t>
            </a:r>
          </a:p>
          <a:p>
            <a:pPr lvl="1"/>
            <a:r>
              <a:rPr lang="en-US" dirty="0" smtClean="0"/>
              <a:t>His criticism of slavery had during debates with Douglas had made him popular in the North</a:t>
            </a:r>
          </a:p>
          <a:p>
            <a:r>
              <a:rPr lang="en-US" dirty="0" smtClean="0"/>
              <a:t>Southern Democrats wanted the party to support slavery in the territories but northerners refused to do so.</a:t>
            </a:r>
          </a:p>
          <a:p>
            <a:pPr lvl="1"/>
            <a:r>
              <a:rPr lang="en-US" dirty="0" smtClean="0"/>
              <a:t>Party splits </a:t>
            </a:r>
          </a:p>
          <a:p>
            <a:pPr lvl="1"/>
            <a:r>
              <a:rPr lang="en-US" dirty="0" smtClean="0"/>
              <a:t>Northern Democrats chose Stephen Douglas</a:t>
            </a:r>
          </a:p>
          <a:p>
            <a:pPr lvl="1"/>
            <a:r>
              <a:rPr lang="en-US" dirty="0" smtClean="0"/>
              <a:t>Southern Democrats chose Vice President John Breckinridge of Kentucky</a:t>
            </a:r>
          </a:p>
          <a:p>
            <a:pPr lvl="1"/>
            <a:r>
              <a:rPr lang="en-US" dirty="0" smtClean="0"/>
              <a:t>Southerners still hoping to heal the split between North and South formed the Constitutional Union Party and nominated John Bell of Tennessee, who promised to protect slavery and keep the nation together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658" y="595612"/>
            <a:ext cx="3657600" cy="1098332"/>
          </a:xfrm>
        </p:spPr>
        <p:txBody>
          <a:bodyPr/>
          <a:lstStyle/>
          <a:p>
            <a:r>
              <a:rPr lang="en-US" dirty="0" smtClean="0"/>
              <a:t>Election of 1860</a:t>
            </a:r>
            <a:endParaRPr lang="en-US" dirty="0"/>
          </a:p>
        </p:txBody>
      </p:sp>
      <p:pic>
        <p:nvPicPr>
          <p:cNvPr id="5" name="Content Placeholder 4" descr="DIVI281.jpg"/>
          <p:cNvPicPr>
            <a:picLocks noGrp="1" noChangeAspect="1"/>
          </p:cNvPicPr>
          <p:nvPr>
            <p:ph idx="1"/>
          </p:nvPr>
        </p:nvPicPr>
        <p:blipFill>
          <a:blip r:embed="rId2"/>
          <a:srcRect t="-9642" b="-9642"/>
          <a:stretch>
            <a:fillRect/>
          </a:stretch>
        </p:blipFill>
        <p:spPr>
          <a:xfrm>
            <a:off x="4012258" y="0"/>
            <a:ext cx="4832008" cy="7248012"/>
          </a:xfrm>
        </p:spPr>
      </p:pic>
      <p:sp>
        <p:nvSpPr>
          <p:cNvPr id="4" name="Text Placeholder 3"/>
          <p:cNvSpPr>
            <a:spLocks noGrp="1"/>
          </p:cNvSpPr>
          <p:nvPr>
            <p:ph type="body" sz="half" idx="2"/>
          </p:nvPr>
        </p:nvSpPr>
        <p:spPr>
          <a:xfrm>
            <a:off x="340853" y="2015401"/>
            <a:ext cx="3657600" cy="3168869"/>
          </a:xfrm>
        </p:spPr>
        <p:txBody>
          <a:bodyPr>
            <a:normAutofit fontScale="92500" lnSpcReduction="10000"/>
          </a:bodyPr>
          <a:lstStyle/>
          <a:p>
            <a:r>
              <a:rPr lang="en-US" dirty="0" smtClean="0"/>
              <a:t>Lincoln won every free state </a:t>
            </a:r>
          </a:p>
          <a:p>
            <a:r>
              <a:rPr lang="en-US" dirty="0" smtClean="0"/>
              <a:t>Breckinridge won all the slave states except four</a:t>
            </a:r>
          </a:p>
          <a:p>
            <a:r>
              <a:rPr lang="en-US" dirty="0" smtClean="0"/>
              <a:t>Bell won Kentucky, Tennessee, and Virginia—all upper south</a:t>
            </a:r>
          </a:p>
          <a:p>
            <a:r>
              <a:rPr lang="en-US" dirty="0" smtClean="0"/>
              <a:t>Douglas carried only Missouri</a:t>
            </a:r>
          </a:p>
          <a:p>
            <a:r>
              <a:rPr lang="en-US" dirty="0" smtClean="0"/>
              <a:t>Lincoln receive 40% of the popular votes, but received enough electoral votes to win the election</a:t>
            </a:r>
          </a:p>
          <a:p>
            <a:endParaRPr lang="en-US" dirty="0"/>
          </a:p>
        </p:txBody>
      </p:sp>
      <p:sp>
        <p:nvSpPr>
          <p:cNvPr id="6" name="TextBox 5"/>
          <p:cNvSpPr txBox="1"/>
          <p:nvPr/>
        </p:nvSpPr>
        <p:spPr>
          <a:xfrm>
            <a:off x="0" y="5943600"/>
            <a:ext cx="4012258" cy="830997"/>
          </a:xfrm>
          <a:prstGeom prst="rect">
            <a:avLst/>
          </a:prstGeom>
          <a:noFill/>
        </p:spPr>
        <p:txBody>
          <a:bodyPr wrap="square" rtlCol="0">
            <a:spAutoFit/>
          </a:bodyPr>
          <a:lstStyle/>
          <a:p>
            <a:r>
              <a:rPr lang="en-US" sz="1200" dirty="0" smtClean="0"/>
              <a:t>Map Used as an educational resource from Pearson; accessed at: </a:t>
            </a:r>
            <a:r>
              <a:rPr lang="en-US" sz="1200" dirty="0" smtClean="0">
                <a:hlinkClick r:id="rId3"/>
              </a:rPr>
              <a:t>http://wps.ablongman.com/wps/media/objects/1483/1518969/DIVI281.jpg</a:t>
            </a:r>
            <a:endParaRPr lang="en-US" sz="1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a:xfrm>
            <a:off x="2286000" y="2001832"/>
            <a:ext cx="6197600" cy="4500670"/>
          </a:xfrm>
        </p:spPr>
        <p:txBody>
          <a:bodyPr>
            <a:normAutofit/>
          </a:bodyPr>
          <a:lstStyle/>
          <a:p>
            <a:r>
              <a:rPr lang="en-US" dirty="0" smtClean="0"/>
              <a:t>Southern States Secede</a:t>
            </a:r>
          </a:p>
          <a:p>
            <a:pPr lvl="1"/>
            <a:r>
              <a:rPr lang="en-US" dirty="0" smtClean="0"/>
              <a:t>Lincoln’s election shocked the South</a:t>
            </a:r>
          </a:p>
          <a:p>
            <a:pPr lvl="1"/>
            <a:r>
              <a:rPr lang="en-US" dirty="0" smtClean="0"/>
              <a:t>Many thought the South would have no voice </a:t>
            </a:r>
            <a:r>
              <a:rPr lang="en-US" smtClean="0"/>
              <a:t>in government</a:t>
            </a:r>
            <a:endParaRPr lang="en-US" dirty="0" smtClean="0"/>
          </a:p>
          <a:p>
            <a:pPr lvl="1"/>
            <a:r>
              <a:rPr lang="en-US" dirty="0" smtClean="0"/>
              <a:t>South Carolina was first to secede from the Union</a:t>
            </a:r>
          </a:p>
          <a:p>
            <a:r>
              <a:rPr lang="en-US" dirty="0" smtClean="0"/>
              <a:t>The Confederate States of America</a:t>
            </a:r>
          </a:p>
          <a:p>
            <a:pPr lvl="1"/>
            <a:r>
              <a:rPr lang="en-US" dirty="0" smtClean="0"/>
              <a:t>Six states followed SC</a:t>
            </a:r>
          </a:p>
          <a:p>
            <a:pPr lvl="1"/>
            <a:r>
              <a:rPr lang="en-US" dirty="0" smtClean="0"/>
              <a:t>In February, leaders from the seven seceding states met in Montgomery, Alabama, to form a new nation they called the Confederate States of America</a:t>
            </a:r>
          </a:p>
          <a:p>
            <a:pPr lvl="2"/>
            <a:r>
              <a:rPr lang="en-US" dirty="0" smtClean="0"/>
              <a:t>By the time Lincoln took office in March, they had written a constitution and named former Mississippi Senator Jefferson Davis as their president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IVI181.jpg"/>
          <p:cNvPicPr>
            <a:picLocks noGrp="1" noChangeAspect="1"/>
          </p:cNvPicPr>
          <p:nvPr>
            <p:ph idx="4294967295"/>
          </p:nvPr>
        </p:nvPicPr>
        <p:blipFill>
          <a:blip r:embed="rId2"/>
          <a:srcRect t="-2069" b="-2069"/>
          <a:stretch>
            <a:fillRect/>
          </a:stretch>
        </p:blipFill>
        <p:spPr>
          <a:xfrm>
            <a:off x="0" y="496995"/>
            <a:ext cx="9219568" cy="5712124"/>
          </a:xfrm>
        </p:spPr>
      </p:pic>
      <p:sp>
        <p:nvSpPr>
          <p:cNvPr id="6" name="TextBox 5"/>
          <p:cNvSpPr txBox="1"/>
          <p:nvPr/>
        </p:nvSpPr>
        <p:spPr>
          <a:xfrm>
            <a:off x="0" y="6390268"/>
            <a:ext cx="9144000" cy="461665"/>
          </a:xfrm>
          <a:prstGeom prst="rect">
            <a:avLst/>
          </a:prstGeom>
          <a:noFill/>
        </p:spPr>
        <p:txBody>
          <a:bodyPr wrap="square" rtlCol="0">
            <a:spAutoFit/>
          </a:bodyPr>
          <a:lstStyle/>
          <a:p>
            <a:r>
              <a:rPr lang="en-US" sz="1200" dirty="0" smtClean="0"/>
              <a:t>Map Used as an educational resource from Pearson; accessed at: </a:t>
            </a:r>
            <a:r>
              <a:rPr lang="en-US" sz="1200" dirty="0" smtClean="0">
                <a:hlinkClick r:id="rId3"/>
              </a:rPr>
              <a:t>http://wps.ablongman.com/long_divine_appap_7/23/5933/1518971.cw/content/index.html</a:t>
            </a:r>
            <a:endParaRPr 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Missouri Compromise	</a:t>
            </a:r>
            <a:endParaRPr lang="en-US" dirty="0"/>
          </a:p>
        </p:txBody>
      </p:sp>
      <p:sp>
        <p:nvSpPr>
          <p:cNvPr id="4" name="Content Placeholder 3"/>
          <p:cNvSpPr>
            <a:spLocks noGrp="1"/>
          </p:cNvSpPr>
          <p:nvPr>
            <p:ph idx="1"/>
          </p:nvPr>
        </p:nvSpPr>
        <p:spPr/>
        <p:txBody>
          <a:bodyPr/>
          <a:lstStyle/>
          <a:p>
            <a:r>
              <a:rPr lang="en-US" dirty="0" smtClean="0"/>
              <a:t>Revealed sectional rivalries among the Union</a:t>
            </a:r>
          </a:p>
          <a:p>
            <a:r>
              <a:rPr lang="en-US" dirty="0" smtClean="0"/>
              <a:t>Seemed to balance interest of North and South</a:t>
            </a:r>
          </a:p>
          <a:p>
            <a:pPr lvl="1"/>
            <a:r>
              <a:rPr lang="en-US" dirty="0" smtClean="0"/>
              <a:t>White southerners not happy Congress gave itself power to make laws about slavery</a:t>
            </a:r>
          </a:p>
          <a:p>
            <a:pPr lvl="1"/>
            <a:r>
              <a:rPr lang="en-US" dirty="0" smtClean="0"/>
              <a:t>Northerners angry Congress had allowed slavery into another state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Abolitionist Movement</a:t>
            </a:r>
            <a:endParaRPr lang="en-US" dirty="0"/>
          </a:p>
        </p:txBody>
      </p:sp>
      <p:sp>
        <p:nvSpPr>
          <p:cNvPr id="3" name="Content Placeholder 2"/>
          <p:cNvSpPr>
            <a:spLocks noGrp="1"/>
          </p:cNvSpPr>
          <p:nvPr>
            <p:ph idx="1"/>
          </p:nvPr>
        </p:nvSpPr>
        <p:spPr>
          <a:xfrm>
            <a:off x="2286000" y="2065104"/>
            <a:ext cx="6197600" cy="4437398"/>
          </a:xfrm>
        </p:spPr>
        <p:txBody>
          <a:bodyPr>
            <a:normAutofit fontScale="92500" lnSpcReduction="20000"/>
          </a:bodyPr>
          <a:lstStyle/>
          <a:p>
            <a:r>
              <a:rPr lang="en-US" dirty="0" smtClean="0"/>
              <a:t>Abolitionist believed slavery violated  the most basic principle of the Declaration of Independence, “that all men are created equal.”</a:t>
            </a:r>
          </a:p>
          <a:p>
            <a:pPr lvl="1"/>
            <a:r>
              <a:rPr lang="en-US" dirty="0" smtClean="0"/>
              <a:t>Wanted to abolish, or end, slavery</a:t>
            </a:r>
          </a:p>
          <a:p>
            <a:r>
              <a:rPr lang="en-US" dirty="0" smtClean="0"/>
              <a:t>By 1804 all northern states had ended or pledged to end slavery</a:t>
            </a:r>
          </a:p>
          <a:p>
            <a:r>
              <a:rPr lang="en-US" dirty="0" smtClean="0"/>
              <a:t>Congress outlawed slavery in Northwest Territory</a:t>
            </a:r>
          </a:p>
          <a:p>
            <a:r>
              <a:rPr lang="en-US" dirty="0" smtClean="0"/>
              <a:t>Ohio entered Union in 1803; first state to ban slavery in constitution</a:t>
            </a:r>
          </a:p>
          <a:p>
            <a:r>
              <a:rPr lang="en-US" dirty="0" smtClean="0"/>
              <a:t>William Lloyd Garrison was a forceful voice for abolition</a:t>
            </a:r>
          </a:p>
          <a:p>
            <a:r>
              <a:rPr lang="en-US" dirty="0" smtClean="0"/>
              <a:t>Frederick Douglass was most powerful speaker for abolitionism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Underground Railroad</a:t>
            </a:r>
            <a:endParaRPr lang="en-US" dirty="0"/>
          </a:p>
        </p:txBody>
      </p:sp>
      <p:sp>
        <p:nvSpPr>
          <p:cNvPr id="3" name="Content Placeholder 2"/>
          <p:cNvSpPr>
            <a:spLocks noGrp="1"/>
          </p:cNvSpPr>
          <p:nvPr>
            <p:ph idx="1"/>
          </p:nvPr>
        </p:nvSpPr>
        <p:spPr>
          <a:xfrm>
            <a:off x="1836048" y="1996074"/>
            <a:ext cx="6647552" cy="4547845"/>
          </a:xfrm>
        </p:spPr>
        <p:txBody>
          <a:bodyPr>
            <a:normAutofit/>
          </a:bodyPr>
          <a:lstStyle/>
          <a:p>
            <a:r>
              <a:rPr lang="en-US" sz="1600" dirty="0" smtClean="0"/>
              <a:t>A network of people—black and white, northerners and southerners—who secretly helped slaves reach freedom</a:t>
            </a:r>
          </a:p>
          <a:p>
            <a:pPr lvl="1"/>
            <a:r>
              <a:rPr lang="en-US" sz="1600" dirty="0" smtClean="0"/>
              <a:t>Working the Railroad was illegal and dangerous</a:t>
            </a:r>
          </a:p>
          <a:p>
            <a:r>
              <a:rPr lang="en-US" sz="1600" dirty="0" smtClean="0"/>
              <a:t>“Conductors” led fugitive slaves from one “station” to the next</a:t>
            </a:r>
          </a:p>
          <a:p>
            <a:r>
              <a:rPr lang="en-US" sz="1600" dirty="0" smtClean="0"/>
              <a:t>“Stations” were usually homes of abolitionists; could be churches or caves</a:t>
            </a:r>
          </a:p>
          <a:p>
            <a:r>
              <a:rPr lang="en-US" sz="1600" dirty="0" smtClean="0"/>
              <a:t>Supporters helped by donating food, clothing, and money to pay for passage on trains and boats</a:t>
            </a:r>
          </a:p>
          <a:p>
            <a:r>
              <a:rPr lang="en-US" sz="1600" dirty="0" smtClean="0"/>
              <a:t>Levi Coffin, an Indiana Quaker, assisted more than 3,000 fugitives</a:t>
            </a:r>
          </a:p>
          <a:p>
            <a:r>
              <a:rPr lang="en-US" sz="1600" dirty="0" smtClean="0"/>
              <a:t>Harriet Tubman helped more than 300 people to freedom</a:t>
            </a:r>
          </a:p>
          <a:p>
            <a:pPr lvl="1"/>
            <a:r>
              <a:rPr lang="en-US" sz="1600" dirty="0" smtClean="0"/>
              <a:t>“Black Moses”</a:t>
            </a:r>
          </a:p>
          <a:p>
            <a:pPr lvl="1"/>
            <a:r>
              <a:rPr lang="en-US" sz="1600" dirty="0" smtClean="0"/>
              <a:t>Slave owners promised a $40,000 reward for her capture</a:t>
            </a:r>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Compromise of 1850</a:t>
            </a:r>
            <a:endParaRPr lang="en-US" dirty="0"/>
          </a:p>
        </p:txBody>
      </p:sp>
      <p:sp>
        <p:nvSpPr>
          <p:cNvPr id="3" name="Content Placeholder 2"/>
          <p:cNvSpPr>
            <a:spLocks noGrp="1"/>
          </p:cNvSpPr>
          <p:nvPr>
            <p:ph idx="1"/>
          </p:nvPr>
        </p:nvSpPr>
        <p:spPr>
          <a:xfrm>
            <a:off x="2286000" y="1946610"/>
            <a:ext cx="6197600" cy="4624922"/>
          </a:xfrm>
        </p:spPr>
        <p:txBody>
          <a:bodyPr>
            <a:normAutofit/>
          </a:bodyPr>
          <a:lstStyle/>
          <a:p>
            <a:r>
              <a:rPr lang="en-US" dirty="0" smtClean="0"/>
              <a:t>Henry Clay proposed a compromise that would quiet controversy over slavery</a:t>
            </a:r>
          </a:p>
          <a:p>
            <a:pPr lvl="1"/>
            <a:r>
              <a:rPr lang="en-US" dirty="0" smtClean="0"/>
              <a:t>Sept. 1850 Congress passes five bills based on Clay’s proposals</a:t>
            </a:r>
          </a:p>
          <a:p>
            <a:r>
              <a:rPr lang="en-US" dirty="0" smtClean="0"/>
              <a:t>To please the North:</a:t>
            </a:r>
          </a:p>
          <a:p>
            <a:pPr lvl="1"/>
            <a:r>
              <a:rPr lang="en-US" dirty="0" smtClean="0"/>
              <a:t>California admitted to Union as a free state</a:t>
            </a:r>
          </a:p>
          <a:p>
            <a:pPr lvl="1"/>
            <a:r>
              <a:rPr lang="en-US" dirty="0" smtClean="0"/>
              <a:t>Banned slave trade in nation’s capital</a:t>
            </a:r>
          </a:p>
          <a:p>
            <a:r>
              <a:rPr lang="en-US" dirty="0" smtClean="0"/>
              <a:t>To please the South:</a:t>
            </a:r>
          </a:p>
          <a:p>
            <a:pPr lvl="1"/>
            <a:r>
              <a:rPr lang="en-US" dirty="0" smtClean="0"/>
              <a:t>Popular Sovereignty used to decide question of slavery in rest of Mexican Cession</a:t>
            </a:r>
          </a:p>
          <a:p>
            <a:pPr lvl="1"/>
            <a:r>
              <a:rPr lang="en-US" dirty="0" smtClean="0"/>
              <a:t>In return for agreeing to outlaw slave trade in Washington, D.C., southerners had new fugitive slave law (Fugitive Slave Act of 1850)</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Fugitive Slave Act</a:t>
            </a:r>
            <a:endParaRPr lang="en-US" dirty="0"/>
          </a:p>
        </p:txBody>
      </p:sp>
      <p:sp>
        <p:nvSpPr>
          <p:cNvPr id="5" name="Content Placeholder 4"/>
          <p:cNvSpPr>
            <a:spLocks noGrp="1"/>
          </p:cNvSpPr>
          <p:nvPr>
            <p:ph idx="1"/>
          </p:nvPr>
        </p:nvSpPr>
        <p:spPr>
          <a:xfrm>
            <a:off x="2286000" y="2065104"/>
            <a:ext cx="6197600" cy="4395981"/>
          </a:xfrm>
        </p:spPr>
        <p:txBody>
          <a:bodyPr>
            <a:normAutofit fontScale="92500" lnSpcReduction="20000"/>
          </a:bodyPr>
          <a:lstStyle/>
          <a:p>
            <a:r>
              <a:rPr lang="en-US" dirty="0" smtClean="0"/>
              <a:t>Allowed special government officials to arrest any person accused of being a runaway slave</a:t>
            </a:r>
          </a:p>
          <a:p>
            <a:r>
              <a:rPr lang="en-US" dirty="0" smtClean="0"/>
              <a:t>Suspects had no right to trial</a:t>
            </a:r>
          </a:p>
          <a:p>
            <a:r>
              <a:rPr lang="en-US" dirty="0" smtClean="0"/>
              <a:t>All that was required to deprive them of their freedom was for a slaveholder or any white witness to swear that the suspect was the slaveholder’s property</a:t>
            </a:r>
          </a:p>
          <a:p>
            <a:r>
              <a:rPr lang="en-US" dirty="0" smtClean="0"/>
              <a:t>Required northern citizens to help capture accused runaways if authorities requested assistance</a:t>
            </a:r>
          </a:p>
          <a:p>
            <a:r>
              <a:rPr lang="en-US" dirty="0" smtClean="0"/>
              <a:t>Became most controversial part of the Compromise of 1850</a:t>
            </a:r>
          </a:p>
          <a:p>
            <a:r>
              <a:rPr lang="en-US" dirty="0" smtClean="0"/>
              <a:t>John C. Calhoun (SC) hoped this law would force northerners to admit that slaveholders had rights to their property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Uncle Tom’s Cabin</a:t>
            </a:r>
            <a:endParaRPr lang="en-US" i="1" dirty="0"/>
          </a:p>
        </p:txBody>
      </p:sp>
      <p:sp>
        <p:nvSpPr>
          <p:cNvPr id="3" name="Content Placeholder 2"/>
          <p:cNvSpPr>
            <a:spLocks noGrp="1"/>
          </p:cNvSpPr>
          <p:nvPr>
            <p:ph idx="1"/>
          </p:nvPr>
        </p:nvSpPr>
        <p:spPr>
          <a:xfrm>
            <a:off x="2286000" y="2039084"/>
            <a:ext cx="6197600" cy="4486864"/>
          </a:xfrm>
        </p:spPr>
        <p:txBody>
          <a:bodyPr>
            <a:normAutofit fontScale="92500" lnSpcReduction="10000"/>
          </a:bodyPr>
          <a:lstStyle/>
          <a:p>
            <a:r>
              <a:rPr lang="en-US" dirty="0" smtClean="0"/>
              <a:t>Harriet Beecher Stowe, a northerner and daughter of an abolitionist minister who saw many people who had escaped from slavery, wanted to write, “something that will make this whole nation feel what an accursed thing slavery is.”</a:t>
            </a:r>
          </a:p>
          <a:p>
            <a:r>
              <a:rPr lang="en-US" dirty="0" smtClean="0"/>
              <a:t>Published in 1852, the novel was about Uncle Tom, an enslaved man who is abused by the cruel Simon </a:t>
            </a:r>
            <a:r>
              <a:rPr lang="en-US" dirty="0" err="1" smtClean="0"/>
              <a:t>Legree</a:t>
            </a:r>
            <a:r>
              <a:rPr lang="en-US" dirty="0" smtClean="0"/>
              <a:t>.</a:t>
            </a:r>
          </a:p>
          <a:p>
            <a:r>
              <a:rPr lang="en-US" dirty="0" smtClean="0"/>
              <a:t>The novel was a bestseller in the North, shocking thousands previously unconcerned with slavery</a:t>
            </a:r>
          </a:p>
          <a:p>
            <a:r>
              <a:rPr lang="en-US" dirty="0" smtClean="0"/>
              <a:t>White southerners were outraged by the book, criticizing it as propaganda for abolitionists</a:t>
            </a:r>
          </a:p>
          <a:p>
            <a:r>
              <a:rPr lang="en-US" dirty="0" smtClean="0"/>
              <a:t>Readers began to view slavery as more than just a political conflict, and see that it was a moral problem</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dex">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Codex">
      <a:majorFont>
        <a:latin typeface="Calisto MT"/>
        <a:ea typeface=""/>
        <a:cs typeface=""/>
        <a:font script="Jpan" typeface="ＭＳ 明朝"/>
      </a:majorFont>
      <a:minorFont>
        <a:latin typeface="Calisto MT"/>
        <a:ea typeface=""/>
        <a:cs typeface=""/>
        <a:font script="Jpan" typeface="ＭＳ 明朝"/>
      </a:minorFont>
    </a:fontScheme>
    <a:fmtScheme name="Codex">
      <a:fillStyleLst>
        <a:solidFill>
          <a:schemeClr val="phClr"/>
        </a:solidFill>
        <a:gradFill rotWithShape="1">
          <a:gsLst>
            <a:gs pos="0">
              <a:schemeClr val="phClr">
                <a:tint val="100000"/>
                <a:shade val="60000"/>
                <a:satMod val="135000"/>
              </a:schemeClr>
            </a:gs>
            <a:gs pos="100000">
              <a:schemeClr val="phClr">
                <a:tint val="100000"/>
                <a:shade val="94000"/>
                <a:satMod val="135000"/>
              </a:schemeClr>
            </a:gs>
          </a:gsLst>
          <a:lin ang="16200000" scaled="1"/>
        </a:gradFill>
        <a:gradFill rotWithShape="1">
          <a:gsLst>
            <a:gs pos="0">
              <a:schemeClr val="phClr">
                <a:shade val="51000"/>
                <a:alpha val="90000"/>
                <a:satMod val="115000"/>
              </a:schemeClr>
            </a:gs>
            <a:gs pos="100000">
              <a:schemeClr val="phClr">
                <a:shade val="94000"/>
                <a:alpha val="90000"/>
                <a:satMod val="135000"/>
              </a:schemeClr>
            </a:gs>
          </a:gsLst>
          <a:lin ang="5400000" scaled="1"/>
        </a:gradFill>
      </a:fillStyleLst>
      <a:lnStyleLst>
        <a:ln w="15875" cap="flat" cmpd="sng" algn="ctr">
          <a:solidFill>
            <a:schemeClr val="phClr">
              <a:shade val="95000"/>
              <a:satMod val="105000"/>
            </a:schemeClr>
          </a:solidFill>
          <a:prstDash val="solid"/>
        </a:ln>
        <a:ln w="34925"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effectStyle>
        <a:effectStyle>
          <a:effectLst>
            <a:outerShdw blurRad="50800" dist="12700" dir="5400000" rotWithShape="0">
              <a:srgbClr val="525252">
                <a:alpha val="85000"/>
              </a:srgbClr>
            </a:outerShdw>
          </a:effectLst>
          <a:scene3d>
            <a:camera prst="orthographicFront">
              <a:rot lat="0" lon="0" rev="0"/>
            </a:camera>
            <a:lightRig rig="sunrise" dir="t">
              <a:rot lat="0" lon="0" rev="6000000"/>
            </a:lightRig>
          </a:scene3d>
          <a:sp3d prstMaterial="matte">
            <a:bevelT w="50800" h="4445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Codex.thmx</Template>
  <TotalTime>2433</TotalTime>
  <Words>1680</Words>
  <Application>Microsoft Office PowerPoint</Application>
  <PresentationFormat>On-screen Show (4:3)</PresentationFormat>
  <Paragraphs>143</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Codex</vt:lpstr>
      <vt:lpstr>The Road to the Civil War</vt:lpstr>
      <vt:lpstr>Missouri Compromise</vt:lpstr>
      <vt:lpstr>PowerPoint Presentation</vt:lpstr>
      <vt:lpstr>Missouri Compromise </vt:lpstr>
      <vt:lpstr>The Abolitionist Movement</vt:lpstr>
      <vt:lpstr>The Underground Railroad</vt:lpstr>
      <vt:lpstr>Compromise of 1850</vt:lpstr>
      <vt:lpstr>The Fugitive Slave Act</vt:lpstr>
      <vt:lpstr>Uncle Tom’s Cabin</vt:lpstr>
      <vt:lpstr>Kansas-Nebraska Act</vt:lpstr>
      <vt:lpstr>Kansas-Nebraska Act</vt:lpstr>
      <vt:lpstr>PowerPoint Presentation</vt:lpstr>
      <vt:lpstr>Bleeding Kansas</vt:lpstr>
      <vt:lpstr>Bleeding Kansas</vt:lpstr>
      <vt:lpstr>Violence in Congress</vt:lpstr>
      <vt:lpstr>The Dred Scott Decision</vt:lpstr>
      <vt:lpstr>The Dred Scott Decision</vt:lpstr>
      <vt:lpstr>Lincoln-Douglas Debates</vt:lpstr>
      <vt:lpstr>Lincoln-Douglas Debates</vt:lpstr>
      <vt:lpstr>John Brown’s Raid</vt:lpstr>
      <vt:lpstr>Election of 1860</vt:lpstr>
      <vt:lpstr>Election of 1860</vt:lpstr>
      <vt:lpstr>Results</vt:lpstr>
    </vt:vector>
  </TitlesOfParts>
  <Company>North Carolina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Road to the Civil War</dc:title>
  <dc:creator>Joy Bolen</dc:creator>
  <cp:lastModifiedBy>agoforth2</cp:lastModifiedBy>
  <cp:revision>11</cp:revision>
  <dcterms:created xsi:type="dcterms:W3CDTF">2010-01-12T23:02:00Z</dcterms:created>
  <dcterms:modified xsi:type="dcterms:W3CDTF">2014-11-13T19:17:40Z</dcterms:modified>
</cp:coreProperties>
</file>