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67" r:id="rId5"/>
    <p:sldId id="268" r:id="rId6"/>
    <p:sldId id="258" r:id="rId7"/>
    <p:sldId id="270" r:id="rId8"/>
    <p:sldId id="259" r:id="rId9"/>
    <p:sldId id="271" r:id="rId10"/>
    <p:sldId id="260" r:id="rId11"/>
    <p:sldId id="261" r:id="rId12"/>
    <p:sldId id="272" r:id="rId13"/>
    <p:sldId id="273" r:id="rId14"/>
    <p:sldId id="274" r:id="rId15"/>
    <p:sldId id="262" r:id="rId16"/>
    <p:sldId id="276" r:id="rId17"/>
    <p:sldId id="275" r:id="rId18"/>
    <p:sldId id="263" r:id="rId19"/>
    <p:sldId id="277" r:id="rId20"/>
    <p:sldId id="264"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8" autoAdjust="0"/>
    <p:restoredTop sz="86415"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54" y="264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80BA728-5C98-4B13-9409-6293552FFDBB}" type="datetimeFigureOut">
              <a:rPr lang="en-US" smtClean="0"/>
              <a:t>5/2/2016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83FD981-C499-471B-B686-409A2DE7C5E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BA728-5C98-4B13-9409-6293552FFDBB}"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FD981-C499-471B-B686-409A2DE7C5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BA728-5C98-4B13-9409-6293552FFDBB}"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FD981-C499-471B-B686-409A2DE7C5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BA728-5C98-4B13-9409-6293552FFDBB}"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FD981-C499-471B-B686-409A2DE7C5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BA728-5C98-4B13-9409-6293552FFDBB}"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FD981-C499-471B-B686-409A2DE7C5E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0BA728-5C98-4B13-9409-6293552FFDBB}"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FD981-C499-471B-B686-409A2DE7C5E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80BA728-5C98-4B13-9409-6293552FFDBB}" type="datetimeFigureOut">
              <a:rPr lang="en-US" smtClean="0"/>
              <a:t>5/2/2016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3FD981-C499-471B-B686-409A2DE7C5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80BA728-5C98-4B13-9409-6293552FFDBB}" type="datetimeFigureOut">
              <a:rPr lang="en-US" smtClean="0"/>
              <a:t>5/2/2016</a:t>
            </a:fld>
            <a:endParaRPr lang="en-US"/>
          </a:p>
        </p:txBody>
      </p:sp>
      <p:sp>
        <p:nvSpPr>
          <p:cNvPr id="8" name="Slide Number Placeholder 7"/>
          <p:cNvSpPr>
            <a:spLocks noGrp="1"/>
          </p:cNvSpPr>
          <p:nvPr>
            <p:ph type="sldNum" sz="quarter" idx="11"/>
          </p:nvPr>
        </p:nvSpPr>
        <p:spPr/>
        <p:txBody>
          <a:bodyPr/>
          <a:lstStyle/>
          <a:p>
            <a:fld id="{183FD981-C499-471B-B686-409A2DE7C5E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0BA728-5C98-4B13-9409-6293552FFDBB}" type="datetimeFigureOut">
              <a:rPr lang="en-US" smtClean="0"/>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3FD981-C499-471B-B686-409A2DE7C5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0BA728-5C98-4B13-9409-6293552FFDBB}"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183FD981-C499-471B-B686-409A2DE7C5E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080BA728-5C98-4B13-9409-6293552FFDBB}"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FD981-C499-471B-B686-409A2DE7C5E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80BA728-5C98-4B13-9409-6293552FFDBB}" type="datetimeFigureOut">
              <a:rPr lang="en-US" smtClean="0"/>
              <a:t>5/2/2016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83FD981-C499-471B-B686-409A2DE7C5E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02282"/>
            <a:ext cx="6480048" cy="2301240"/>
          </a:xfrm>
        </p:spPr>
        <p:txBody>
          <a:bodyPr/>
          <a:lstStyle/>
          <a:p>
            <a:r>
              <a:rPr lang="en-US" dirty="0" smtClean="0"/>
              <a:t>Civil Rights Movement</a:t>
            </a:r>
            <a:endParaRPr lang="en-US" dirty="0"/>
          </a:p>
        </p:txBody>
      </p:sp>
      <p:pic>
        <p:nvPicPr>
          <p:cNvPr id="1026" name="Picture 2" descr="http://upload.wikimedia.org/wikipedia/commons/c/c3/1963_march_on_washing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52902"/>
            <a:ext cx="6477000" cy="435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956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on Washington</a:t>
            </a:r>
            <a:endParaRPr lang="en-US" dirty="0"/>
          </a:p>
        </p:txBody>
      </p:sp>
      <p:sp>
        <p:nvSpPr>
          <p:cNvPr id="3" name="Content Placeholder 2"/>
          <p:cNvSpPr>
            <a:spLocks noGrp="1"/>
          </p:cNvSpPr>
          <p:nvPr>
            <p:ph idx="1"/>
          </p:nvPr>
        </p:nvSpPr>
        <p:spPr>
          <a:xfrm>
            <a:off x="457200" y="1600201"/>
            <a:ext cx="4191000" cy="4495800"/>
          </a:xfrm>
        </p:spPr>
        <p:txBody>
          <a:bodyPr>
            <a:normAutofit fontScale="85000" lnSpcReduction="20000"/>
          </a:bodyPr>
          <a:lstStyle/>
          <a:p>
            <a:r>
              <a:rPr lang="en-US" dirty="0" smtClean="0"/>
              <a:t>On August 28, 1963, more than 200,000 Americans gathered in Washington, D.C. to shed light on the political and social challenges African Americans faced.  </a:t>
            </a:r>
          </a:p>
          <a:p>
            <a:r>
              <a:rPr lang="en-US" dirty="0" smtClean="0"/>
              <a:t>Dr. Martin Luther King Jr delivered his famous “I have a dream” speech which called for racial justice and equality.</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7346" y="1828800"/>
            <a:ext cx="3354005" cy="358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984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Act 1964</a:t>
            </a:r>
            <a:endParaRPr lang="en-US" dirty="0"/>
          </a:p>
        </p:txBody>
      </p:sp>
      <p:sp>
        <p:nvSpPr>
          <p:cNvPr id="4" name="Content Placeholder 3"/>
          <p:cNvSpPr>
            <a:spLocks noGrp="1"/>
          </p:cNvSpPr>
          <p:nvPr>
            <p:ph idx="1"/>
          </p:nvPr>
        </p:nvSpPr>
        <p:spPr>
          <a:xfrm>
            <a:off x="457200" y="1600200"/>
            <a:ext cx="4953000" cy="4525963"/>
          </a:xfrm>
        </p:spPr>
        <p:txBody>
          <a:bodyPr>
            <a:normAutofit fontScale="92500"/>
          </a:bodyPr>
          <a:lstStyle/>
          <a:p>
            <a:r>
              <a:rPr lang="en-US" dirty="0"/>
              <a:t>John F. Kennedy originally asked for a bill "giving all Americans the right to be served in facilities which are open to the public—hotels, restaurants, theaters, retail stores, and similar establishments,” in his civil rights speech on June 11</a:t>
            </a:r>
            <a:r>
              <a:rPr lang="en-US" baseline="30000" dirty="0"/>
              <a:t>th</a:t>
            </a:r>
            <a:r>
              <a:rPr lang="en-US" dirty="0"/>
              <a:t>, 1963</a:t>
            </a:r>
            <a:r>
              <a:rPr lang="en-US" dirty="0" smtClean="0"/>
              <a:t>.</a:t>
            </a:r>
            <a:endParaRPr lang="en-US" dirty="0"/>
          </a:p>
          <a:p>
            <a:endParaRPr lang="en-US"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00200"/>
            <a:ext cx="3279775"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331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Act 1964</a:t>
            </a:r>
            <a:endParaRPr lang="en-US" dirty="0"/>
          </a:p>
        </p:txBody>
      </p:sp>
      <p:sp>
        <p:nvSpPr>
          <p:cNvPr id="4" name="Content Placeholder 3"/>
          <p:cNvSpPr>
            <a:spLocks noGrp="1"/>
          </p:cNvSpPr>
          <p:nvPr>
            <p:ph idx="1"/>
          </p:nvPr>
        </p:nvSpPr>
        <p:spPr>
          <a:xfrm>
            <a:off x="457200" y="1600200"/>
            <a:ext cx="8001000" cy="4525963"/>
          </a:xfrm>
        </p:spPr>
        <p:txBody>
          <a:bodyPr>
            <a:normAutofit fontScale="92500" lnSpcReduction="10000"/>
          </a:bodyPr>
          <a:lstStyle/>
          <a:p>
            <a:r>
              <a:rPr lang="en-US" dirty="0" smtClean="0"/>
              <a:t>The Bill:</a:t>
            </a:r>
          </a:p>
          <a:p>
            <a:pPr lvl="1"/>
            <a:r>
              <a:rPr lang="en-US" dirty="0" smtClean="0"/>
              <a:t>Banned racial discrimination in employment</a:t>
            </a:r>
          </a:p>
          <a:p>
            <a:pPr lvl="1"/>
            <a:r>
              <a:rPr lang="en-US" dirty="0" smtClean="0"/>
              <a:t>Provided greater protection to black voters</a:t>
            </a:r>
          </a:p>
          <a:p>
            <a:pPr lvl="1"/>
            <a:r>
              <a:rPr lang="en-US" dirty="0" smtClean="0"/>
              <a:t>Eliminated segregation in a publically owned facilities (not just schools</a:t>
            </a:r>
          </a:p>
          <a:p>
            <a:pPr lvl="1"/>
            <a:r>
              <a:rPr lang="en-US" dirty="0" smtClean="0"/>
              <a:t>Strengthened the anti-segregation clauses regarding public facilities; such as lunch counters</a:t>
            </a:r>
          </a:p>
          <a:p>
            <a:pPr lvl="1"/>
            <a:r>
              <a:rPr lang="en-US" dirty="0" smtClean="0"/>
              <a:t>Gave authorization for the Attorney General to file lawsuits to protect individuals against “the deprivation of any rights secured by the Constitution or U.S law.”</a:t>
            </a:r>
            <a:endParaRPr lang="en-US" dirty="0"/>
          </a:p>
          <a:p>
            <a:endParaRPr lang="en-US" dirty="0"/>
          </a:p>
        </p:txBody>
      </p:sp>
    </p:spTree>
    <p:extLst>
      <p:ext uri="{BB962C8B-B14F-4D97-AF65-F5344CB8AC3E}">
        <p14:creationId xmlns:p14="http://schemas.microsoft.com/office/powerpoint/2010/main" val="613779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Act 1964</a:t>
            </a:r>
            <a:endParaRPr lang="en-US" dirty="0"/>
          </a:p>
        </p:txBody>
      </p:sp>
      <p:sp>
        <p:nvSpPr>
          <p:cNvPr id="4" name="Content Placeholder 3"/>
          <p:cNvSpPr>
            <a:spLocks noGrp="1"/>
          </p:cNvSpPr>
          <p:nvPr>
            <p:ph idx="1"/>
          </p:nvPr>
        </p:nvSpPr>
        <p:spPr>
          <a:xfrm>
            <a:off x="457200" y="1600200"/>
            <a:ext cx="8001000" cy="4525963"/>
          </a:xfrm>
        </p:spPr>
        <p:txBody>
          <a:bodyPr>
            <a:normAutofit lnSpcReduction="10000"/>
          </a:bodyPr>
          <a:lstStyle/>
          <a:p>
            <a:r>
              <a:rPr lang="en-US" dirty="0" smtClean="0"/>
              <a:t>Issues Getting the Bill Passed:</a:t>
            </a:r>
          </a:p>
          <a:p>
            <a:pPr lvl="1"/>
            <a:r>
              <a:rPr lang="en-US" dirty="0" smtClean="0"/>
              <a:t>The bill was moved to the House of Representatives Rules Committee, whose chairman vowed to keep the bill from leaving the committee or passing</a:t>
            </a:r>
          </a:p>
          <a:p>
            <a:pPr lvl="1"/>
            <a:r>
              <a:rPr lang="en-US" dirty="0" smtClean="0"/>
              <a:t>President Kennedy, who had been pushing for this bill, was assassinated in November 1963.</a:t>
            </a:r>
          </a:p>
          <a:p>
            <a:pPr lvl="1"/>
            <a:r>
              <a:rPr lang="en-US" dirty="0" smtClean="0"/>
              <a:t>President Johnson’s (Kennedy’s VP) first address said that the greatest way to honor President Kennedy would be to pass the Civil Rights Bill</a:t>
            </a:r>
            <a:endParaRPr lang="en-US" dirty="0"/>
          </a:p>
        </p:txBody>
      </p:sp>
    </p:spTree>
    <p:extLst>
      <p:ext uri="{BB962C8B-B14F-4D97-AF65-F5344CB8AC3E}">
        <p14:creationId xmlns:p14="http://schemas.microsoft.com/office/powerpoint/2010/main" val="2924975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Act 1964</a:t>
            </a:r>
            <a:endParaRPr lang="en-US" dirty="0"/>
          </a:p>
        </p:txBody>
      </p:sp>
      <p:sp>
        <p:nvSpPr>
          <p:cNvPr id="4" name="Content Placeholder 3"/>
          <p:cNvSpPr>
            <a:spLocks noGrp="1"/>
          </p:cNvSpPr>
          <p:nvPr>
            <p:ph idx="1"/>
          </p:nvPr>
        </p:nvSpPr>
        <p:spPr>
          <a:xfrm>
            <a:off x="457200" y="1600200"/>
            <a:ext cx="8001000" cy="4525963"/>
          </a:xfrm>
        </p:spPr>
        <p:txBody>
          <a:bodyPr>
            <a:normAutofit fontScale="85000" lnSpcReduction="20000"/>
          </a:bodyPr>
          <a:lstStyle/>
          <a:p>
            <a:r>
              <a:rPr lang="en-US" dirty="0" smtClean="0"/>
              <a:t>The Bill was passed in the House of Representatives 290-130</a:t>
            </a:r>
          </a:p>
          <a:p>
            <a:r>
              <a:rPr lang="en-US" dirty="0" smtClean="0"/>
              <a:t>The Bill then moved on to the Senate in March of 1964 where 18 Southern Senators launched a filibuster to prevent the bill from passing</a:t>
            </a:r>
          </a:p>
          <a:p>
            <a:r>
              <a:rPr lang="en-US" u="sng" dirty="0" smtClean="0"/>
              <a:t>Filibuster: </a:t>
            </a:r>
            <a:r>
              <a:rPr lang="en-US" dirty="0" smtClean="0"/>
              <a:t>a prolonged speech that prevents a bill becoming a law.</a:t>
            </a:r>
          </a:p>
          <a:p>
            <a:r>
              <a:rPr lang="en-US" dirty="0" smtClean="0"/>
              <a:t>The filibuster lasted for 54 days</a:t>
            </a:r>
          </a:p>
          <a:p>
            <a:r>
              <a:rPr lang="en-US" dirty="0" smtClean="0"/>
              <a:t>On June 19, 1964, the Senate Voted to pass the Bill 71-29</a:t>
            </a:r>
          </a:p>
          <a:p>
            <a:r>
              <a:rPr lang="en-US" dirty="0" smtClean="0"/>
              <a:t>President Johnson signed it into law on July 2, 1964</a:t>
            </a:r>
            <a:endParaRPr lang="en-US" dirty="0"/>
          </a:p>
        </p:txBody>
      </p:sp>
    </p:spTree>
    <p:extLst>
      <p:ext uri="{BB962C8B-B14F-4D97-AF65-F5344CB8AC3E}">
        <p14:creationId xmlns:p14="http://schemas.microsoft.com/office/powerpoint/2010/main" val="3698377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at Selma</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1965 Dr. Martin Luther King Jr launched a protest about African Americans right to vote in Selma, Alabama </a:t>
            </a:r>
          </a:p>
          <a:p>
            <a:pPr lvl="1"/>
            <a:r>
              <a:rPr lang="en-US" dirty="0" smtClean="0"/>
              <a:t>He believed the right to vote without fear or difficulty was vital if civil rights were to be won</a:t>
            </a:r>
          </a:p>
          <a:p>
            <a:pPr lvl="1"/>
            <a:r>
              <a:rPr lang="en-US" dirty="0" smtClean="0"/>
              <a:t>Voter registration qualifications in the South often made it impossible for Blacks to vote</a:t>
            </a:r>
          </a:p>
          <a:p>
            <a:r>
              <a:rPr lang="en-US" dirty="0" smtClean="0"/>
              <a:t>Why Selma?</a:t>
            </a:r>
          </a:p>
          <a:p>
            <a:pPr lvl="1"/>
            <a:r>
              <a:rPr lang="en-US" dirty="0" smtClean="0"/>
              <a:t>In Selma only 324 out of 15,000 African Americans were registered to vote. (Those who attempted to register were prevented)</a:t>
            </a:r>
          </a:p>
          <a:p>
            <a:pPr lvl="1"/>
            <a:r>
              <a:rPr lang="en-US" dirty="0" smtClean="0"/>
              <a:t>Governor of Alabama, George Wallace promised “Segregation forever!”</a:t>
            </a:r>
          </a:p>
          <a:p>
            <a:pPr lvl="1"/>
            <a:endParaRPr lang="en-US" dirty="0"/>
          </a:p>
        </p:txBody>
      </p:sp>
    </p:spTree>
    <p:extLst>
      <p:ext uri="{BB962C8B-B14F-4D97-AF65-F5344CB8AC3E}">
        <p14:creationId xmlns:p14="http://schemas.microsoft.com/office/powerpoint/2010/main" val="1903502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at Selma</a:t>
            </a:r>
            <a:endParaRPr lang="en-US" dirty="0"/>
          </a:p>
        </p:txBody>
      </p:sp>
      <p:sp>
        <p:nvSpPr>
          <p:cNvPr id="3" name="Content Placeholder 2"/>
          <p:cNvSpPr>
            <a:spLocks noGrp="1"/>
          </p:cNvSpPr>
          <p:nvPr>
            <p:ph idx="1"/>
          </p:nvPr>
        </p:nvSpPr>
        <p:spPr>
          <a:xfrm>
            <a:off x="457200" y="1600200"/>
            <a:ext cx="5410200" cy="4525963"/>
          </a:xfrm>
        </p:spPr>
        <p:txBody>
          <a:bodyPr/>
          <a:lstStyle/>
          <a:p>
            <a:r>
              <a:rPr lang="en-US" dirty="0" smtClean="0"/>
              <a:t>A month before the planned march, Dr. King deliberately got himself arrested.</a:t>
            </a:r>
          </a:p>
          <a:p>
            <a:pPr lvl="1"/>
            <a:r>
              <a:rPr lang="en-US" dirty="0" smtClean="0"/>
              <a:t>He recently won the Nobel Peace Prize and his arrest would bring publicity to their cause.</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750" y="1447799"/>
            <a:ext cx="2906919" cy="381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51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at Selma</a:t>
            </a:r>
            <a:endParaRPr lang="en-US" dirty="0"/>
          </a:p>
        </p:txBody>
      </p:sp>
      <p:sp>
        <p:nvSpPr>
          <p:cNvPr id="3" name="Content Placeholder 2"/>
          <p:cNvSpPr>
            <a:spLocks noGrp="1"/>
          </p:cNvSpPr>
          <p:nvPr>
            <p:ph idx="1"/>
          </p:nvPr>
        </p:nvSpPr>
        <p:spPr>
          <a:xfrm>
            <a:off x="533400" y="1143000"/>
            <a:ext cx="4648200" cy="4983163"/>
          </a:xfrm>
        </p:spPr>
        <p:txBody>
          <a:bodyPr>
            <a:normAutofit fontScale="77500" lnSpcReduction="20000"/>
          </a:bodyPr>
          <a:lstStyle/>
          <a:p>
            <a:r>
              <a:rPr lang="en-US" dirty="0" smtClean="0"/>
              <a:t>The March began on March 7, 1965 and the goal was to march from Selma to Birmingham.</a:t>
            </a:r>
          </a:p>
          <a:p>
            <a:r>
              <a:rPr lang="en-US" dirty="0" smtClean="0"/>
              <a:t>600 marchers were met by 200 state troopers and local police armed with tear gas, sticks, and whips. </a:t>
            </a:r>
          </a:p>
          <a:p>
            <a:r>
              <a:rPr lang="en-US" dirty="0" smtClean="0"/>
              <a:t>When the marchers refused to turn back they were attacked. 17 marchers were hospitalized</a:t>
            </a:r>
          </a:p>
          <a:p>
            <a:r>
              <a:rPr lang="en-US" dirty="0" smtClean="0"/>
              <a:t>March 21</a:t>
            </a:r>
            <a:r>
              <a:rPr lang="en-US" baseline="30000" dirty="0" smtClean="0"/>
              <a:t>st</a:t>
            </a:r>
            <a:r>
              <a:rPr lang="en-US" dirty="0" smtClean="0"/>
              <a:t> the march began again and this time were protected by U.S. troops.</a:t>
            </a:r>
          </a:p>
          <a:p>
            <a:r>
              <a:rPr lang="en-US" dirty="0" smtClean="0"/>
              <a:t>The marchers reached Birmingham March 25</a:t>
            </a:r>
            <a:r>
              <a:rPr lang="en-US" baseline="30000" dirty="0" smtClean="0"/>
              <a:t>th</a:t>
            </a:r>
            <a:r>
              <a:rPr lang="en-US" dirty="0" smtClean="0"/>
              <a:t>. </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371600"/>
            <a:ext cx="3527395" cy="348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161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 Rights Act 1965</a:t>
            </a:r>
            <a:endParaRPr lang="en-US" dirty="0"/>
          </a:p>
        </p:txBody>
      </p:sp>
      <p:sp>
        <p:nvSpPr>
          <p:cNvPr id="3" name="Content Placeholder 2"/>
          <p:cNvSpPr>
            <a:spLocks noGrp="1"/>
          </p:cNvSpPr>
          <p:nvPr>
            <p:ph idx="1"/>
          </p:nvPr>
        </p:nvSpPr>
        <p:spPr>
          <a:xfrm>
            <a:off x="457200" y="1600200"/>
            <a:ext cx="8001000" cy="4724400"/>
          </a:xfrm>
        </p:spPr>
        <p:txBody>
          <a:bodyPr>
            <a:normAutofit fontScale="92500" lnSpcReduction="10000"/>
          </a:bodyPr>
          <a:lstStyle/>
          <a:p>
            <a:r>
              <a:rPr lang="en-US" dirty="0" smtClean="0"/>
              <a:t>August 1965 Congress passed the Voting Rights Act</a:t>
            </a:r>
          </a:p>
          <a:p>
            <a:pPr lvl="1"/>
            <a:r>
              <a:rPr lang="en-US" dirty="0" smtClean="0"/>
              <a:t>This act removed various barriers to voting registrations  </a:t>
            </a:r>
          </a:p>
          <a:p>
            <a:r>
              <a:rPr lang="en-US" dirty="0" smtClean="0"/>
              <a:t>Within </a:t>
            </a:r>
            <a:r>
              <a:rPr lang="en-US" smtClean="0"/>
              <a:t>three years </a:t>
            </a:r>
            <a:r>
              <a:rPr lang="en-US" dirty="0" smtClean="0"/>
              <a:t>most of the African American population of the South were registered to vote</a:t>
            </a:r>
          </a:p>
          <a:p>
            <a:r>
              <a:rPr lang="en-US" dirty="0" smtClean="0"/>
              <a:t>White politicians need African American votes to stay in power</a:t>
            </a:r>
          </a:p>
          <a:p>
            <a:r>
              <a:rPr lang="en-US" dirty="0" smtClean="0"/>
              <a:t>Some African Americas saw this as an opportunity to become politicians themselves</a:t>
            </a:r>
          </a:p>
        </p:txBody>
      </p:sp>
    </p:spTree>
    <p:extLst>
      <p:ext uri="{BB962C8B-B14F-4D97-AF65-F5344CB8AC3E}">
        <p14:creationId xmlns:p14="http://schemas.microsoft.com/office/powerpoint/2010/main" val="2593710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 Rights Act 1965</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2209800"/>
            <a:ext cx="4840644" cy="3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218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War Amendments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13</a:t>
            </a:r>
            <a:r>
              <a:rPr lang="en-US" baseline="30000" dirty="0" smtClean="0"/>
              <a:t>th</a:t>
            </a:r>
            <a:r>
              <a:rPr lang="en-US" dirty="0" smtClean="0"/>
              <a:t>: 1865 Abolished slavery</a:t>
            </a:r>
          </a:p>
          <a:p>
            <a:r>
              <a:rPr lang="en-US" dirty="0" smtClean="0"/>
              <a:t>14</a:t>
            </a:r>
            <a:r>
              <a:rPr lang="en-US" baseline="30000" dirty="0" smtClean="0"/>
              <a:t>th</a:t>
            </a:r>
            <a:r>
              <a:rPr lang="en-US" dirty="0" smtClean="0"/>
              <a:t>: 1869 Established citizenship</a:t>
            </a:r>
          </a:p>
          <a:p>
            <a:r>
              <a:rPr lang="en-US" dirty="0" smtClean="0"/>
              <a:t>15</a:t>
            </a:r>
            <a:r>
              <a:rPr lang="en-US" baseline="30000" dirty="0" smtClean="0"/>
              <a:t>th</a:t>
            </a:r>
            <a:r>
              <a:rPr lang="en-US" dirty="0" smtClean="0"/>
              <a:t>: 1870 All men could vote</a:t>
            </a:r>
          </a:p>
          <a:p>
            <a:r>
              <a:rPr lang="en-US" dirty="0" smtClean="0"/>
              <a:t>Almost a hundred years later and African Americans were still not given the same rights and freedoms that the Constitution promises. Before the Civil Rights movement, the country was segregated, there were voting restrictions, and many were discriminated against. </a:t>
            </a:r>
          </a:p>
        </p:txBody>
      </p:sp>
    </p:spTree>
    <p:extLst>
      <p:ext uri="{BB962C8B-B14F-4D97-AF65-F5344CB8AC3E}">
        <p14:creationId xmlns:p14="http://schemas.microsoft.com/office/powerpoint/2010/main" val="3605423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Martin Luther King Jr.’s Assassination </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9192"/>
            <a:ext cx="7467600" cy="4507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302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 Martin Luther King Jr.’s Assassination </a:t>
            </a:r>
            <a:endParaRPr lang="en-US" dirty="0"/>
          </a:p>
        </p:txBody>
      </p:sp>
      <p:sp>
        <p:nvSpPr>
          <p:cNvPr id="3" name="Content Placeholder 2"/>
          <p:cNvSpPr>
            <a:spLocks noGrp="1"/>
          </p:cNvSpPr>
          <p:nvPr>
            <p:ph idx="1"/>
          </p:nvPr>
        </p:nvSpPr>
        <p:spPr>
          <a:xfrm>
            <a:off x="457200" y="1600200"/>
            <a:ext cx="8686800" cy="5105400"/>
          </a:xfrm>
        </p:spPr>
        <p:txBody>
          <a:bodyPr>
            <a:normAutofit fontScale="85000" lnSpcReduction="20000"/>
          </a:bodyPr>
          <a:lstStyle/>
          <a:p>
            <a:r>
              <a:rPr lang="en-US" dirty="0" smtClean="0"/>
              <a:t>In the spring of 1968, Dr. King was in Memphis, TN to support the sanitation workers’ strike.</a:t>
            </a:r>
          </a:p>
          <a:p>
            <a:r>
              <a:rPr lang="en-US" dirty="0" smtClean="0"/>
              <a:t>On April 3, 1968, King was standing on the second-floor balcony of the hotel where he was staying, when he was fatally hit by a sniper bullet.</a:t>
            </a:r>
          </a:p>
          <a:p>
            <a:r>
              <a:rPr lang="en-US" dirty="0" smtClean="0"/>
              <a:t>Shock and distress over the news of King’s death sparked violent rioting in more than 100 cities around the country.</a:t>
            </a:r>
          </a:p>
          <a:p>
            <a:r>
              <a:rPr lang="en-US" dirty="0" smtClean="0"/>
              <a:t>President Johnson urged Americans to stop the violence because King believed strongly in the nonviolent movement. He also urged congress to pass the Civil Rights Act of 1968 as a legacy to Dr. King. </a:t>
            </a:r>
          </a:p>
          <a:p>
            <a:r>
              <a:rPr lang="en-US" dirty="0" smtClean="0"/>
              <a:t>The Act, also known as the Fair Housing Act was passed.</a:t>
            </a:r>
          </a:p>
          <a:p>
            <a:endParaRPr lang="en-US" dirty="0"/>
          </a:p>
        </p:txBody>
      </p:sp>
    </p:spTree>
    <p:extLst>
      <p:ext uri="{BB962C8B-B14F-4D97-AF65-F5344CB8AC3E}">
        <p14:creationId xmlns:p14="http://schemas.microsoft.com/office/powerpoint/2010/main" val="347604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 v. Board of Education</a:t>
            </a:r>
            <a:endParaRPr lang="en-US" dirty="0"/>
          </a:p>
        </p:txBody>
      </p:sp>
      <p:sp>
        <p:nvSpPr>
          <p:cNvPr id="3" name="Content Placeholder 2"/>
          <p:cNvSpPr>
            <a:spLocks noGrp="1"/>
          </p:cNvSpPr>
          <p:nvPr>
            <p:ph idx="1"/>
          </p:nvPr>
        </p:nvSpPr>
        <p:spPr>
          <a:xfrm>
            <a:off x="457199" y="1600200"/>
            <a:ext cx="5029199" cy="4525963"/>
          </a:xfrm>
        </p:spPr>
        <p:txBody>
          <a:bodyPr>
            <a:normAutofit/>
          </a:bodyPr>
          <a:lstStyle/>
          <a:p>
            <a:r>
              <a:rPr lang="en-US" dirty="0" smtClean="0"/>
              <a:t>Free and Equal Public Education wasn’t always available to </a:t>
            </a:r>
            <a:r>
              <a:rPr lang="en-US" u="sng" dirty="0" smtClean="0"/>
              <a:t>everyone</a:t>
            </a:r>
            <a:r>
              <a:rPr lang="en-US" dirty="0" smtClean="0"/>
              <a:t>.</a:t>
            </a:r>
          </a:p>
          <a:p>
            <a:r>
              <a:rPr lang="en-US" dirty="0" smtClean="0"/>
              <a:t>The journey to equality in education began with a court case called Plessy v. Ferguson in Topeka, KS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399" y="1918138"/>
            <a:ext cx="324375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797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1143000"/>
          </a:xfrm>
        </p:spPr>
        <p:txBody>
          <a:bodyPr/>
          <a:lstStyle/>
          <a:p>
            <a:r>
              <a:rPr lang="en-US" dirty="0" smtClean="0"/>
              <a:t>Brown v. Board of Education</a:t>
            </a:r>
            <a:endParaRPr lang="en-US" dirty="0"/>
          </a:p>
        </p:txBody>
      </p:sp>
      <p:sp>
        <p:nvSpPr>
          <p:cNvPr id="3" name="Content Placeholder 2"/>
          <p:cNvSpPr>
            <a:spLocks noGrp="1"/>
          </p:cNvSpPr>
          <p:nvPr>
            <p:ph idx="1"/>
          </p:nvPr>
        </p:nvSpPr>
        <p:spPr>
          <a:xfrm>
            <a:off x="457199" y="1295400"/>
            <a:ext cx="8153401" cy="5410200"/>
          </a:xfrm>
        </p:spPr>
        <p:txBody>
          <a:bodyPr>
            <a:normAutofit lnSpcReduction="10000"/>
          </a:bodyPr>
          <a:lstStyle/>
          <a:p>
            <a:pPr marL="36576" indent="0" algn="ctr">
              <a:buNone/>
            </a:pPr>
            <a:r>
              <a:rPr lang="en-US" dirty="0" smtClean="0"/>
              <a:t>Plessy v. Ferguson </a:t>
            </a:r>
          </a:p>
          <a:p>
            <a:r>
              <a:rPr lang="en-US" dirty="0" smtClean="0"/>
              <a:t>This case began when an African American man was forced to move to the back of a train traveling south.</a:t>
            </a:r>
          </a:p>
          <a:p>
            <a:r>
              <a:rPr lang="en-US" dirty="0" smtClean="0"/>
              <a:t>He sued the train company for requiring him to move to the back based on his skin color</a:t>
            </a:r>
          </a:p>
          <a:p>
            <a:r>
              <a:rPr lang="en-US" dirty="0" smtClean="0"/>
              <a:t>The court ruled that the company could segregate their trained as long as the facilities were equal. </a:t>
            </a:r>
          </a:p>
          <a:p>
            <a:r>
              <a:rPr lang="en-US" dirty="0" smtClean="0"/>
              <a:t>This “Separate but Equal” ruling set the precedent in many other cases and allowed for segregation to continue. </a:t>
            </a:r>
            <a:endParaRPr lang="en-US" dirty="0"/>
          </a:p>
        </p:txBody>
      </p:sp>
    </p:spTree>
    <p:extLst>
      <p:ext uri="{BB962C8B-B14F-4D97-AF65-F5344CB8AC3E}">
        <p14:creationId xmlns:p14="http://schemas.microsoft.com/office/powerpoint/2010/main" val="2907917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 v. Board of Education</a:t>
            </a:r>
            <a:endParaRPr lang="en-US" dirty="0"/>
          </a:p>
        </p:txBody>
      </p:sp>
      <p:sp>
        <p:nvSpPr>
          <p:cNvPr id="3" name="Content Placeholder 2"/>
          <p:cNvSpPr>
            <a:spLocks noGrp="1"/>
          </p:cNvSpPr>
          <p:nvPr>
            <p:ph idx="1"/>
          </p:nvPr>
        </p:nvSpPr>
        <p:spPr>
          <a:xfrm>
            <a:off x="457199" y="1600200"/>
            <a:ext cx="7924801" cy="4525963"/>
          </a:xfrm>
        </p:spPr>
        <p:txBody>
          <a:bodyPr>
            <a:normAutofit fontScale="92500" lnSpcReduction="20000"/>
          </a:bodyPr>
          <a:lstStyle/>
          <a:p>
            <a:r>
              <a:rPr lang="en-US" dirty="0" smtClean="0"/>
              <a:t>In 1954, a young girl and her father challenged the Plessy v. Ferguson ruling.</a:t>
            </a:r>
          </a:p>
          <a:p>
            <a:r>
              <a:rPr lang="en-US" dirty="0" smtClean="0"/>
              <a:t>The little girl had to walk miles away to a school for African Americans that was not adequate instead of the nicer school that was close to her house.  </a:t>
            </a:r>
          </a:p>
          <a:p>
            <a:r>
              <a:rPr lang="en-US" dirty="0" smtClean="0"/>
              <a:t>The family won the case when the judge declared separate was NOT equal. </a:t>
            </a:r>
          </a:p>
          <a:p>
            <a:r>
              <a:rPr lang="en-US" dirty="0" smtClean="0"/>
              <a:t>This case was a great first step, however, restaurants and stores could sill segregate. It also gave no specific time for school to integrate. </a:t>
            </a:r>
            <a:endParaRPr lang="en-US" dirty="0"/>
          </a:p>
        </p:txBody>
      </p:sp>
    </p:spTree>
    <p:extLst>
      <p:ext uri="{BB962C8B-B14F-4D97-AF65-F5344CB8AC3E}">
        <p14:creationId xmlns:p14="http://schemas.microsoft.com/office/powerpoint/2010/main" val="2907917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Montgomery Bus Boycott</a:t>
            </a:r>
            <a:br>
              <a:rPr lang="en-US" dirty="0" smtClean="0"/>
            </a:br>
            <a:r>
              <a:rPr lang="en-US" dirty="0" smtClean="0"/>
              <a:t>Rosa Parks</a:t>
            </a:r>
            <a:endParaRPr lang="en-US" dirty="0"/>
          </a:p>
        </p:txBody>
      </p:sp>
      <p:sp>
        <p:nvSpPr>
          <p:cNvPr id="3" name="Content Placeholder 2"/>
          <p:cNvSpPr>
            <a:spLocks noGrp="1"/>
          </p:cNvSpPr>
          <p:nvPr>
            <p:ph idx="1"/>
          </p:nvPr>
        </p:nvSpPr>
        <p:spPr>
          <a:xfrm>
            <a:off x="457200" y="1600200"/>
            <a:ext cx="4887928" cy="4525963"/>
          </a:xfrm>
        </p:spPr>
        <p:txBody>
          <a:bodyPr>
            <a:normAutofit fontScale="92500" lnSpcReduction="10000"/>
          </a:bodyPr>
          <a:lstStyle/>
          <a:p>
            <a:r>
              <a:rPr lang="en-US" dirty="0" smtClean="0"/>
              <a:t>In 1955, Rosa Parks was arrested for refusing to move to the back of the bus.</a:t>
            </a:r>
          </a:p>
          <a:p>
            <a:r>
              <a:rPr lang="en-US" dirty="0" smtClean="0"/>
              <a:t>A boycott follows, leading to desegregation. </a:t>
            </a:r>
          </a:p>
          <a:p>
            <a:r>
              <a:rPr lang="en-US" dirty="0" smtClean="0"/>
              <a:t>A boycott is an organized campaign to refuse to buy or use certain goods and services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128" y="1143000"/>
            <a:ext cx="3425952"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326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Little Rock Nine</a:t>
            </a:r>
            <a:endParaRPr lang="en-US" dirty="0"/>
          </a:p>
        </p:txBody>
      </p:sp>
      <p:sp>
        <p:nvSpPr>
          <p:cNvPr id="3" name="Content Placeholder 2"/>
          <p:cNvSpPr>
            <a:spLocks noGrp="1"/>
          </p:cNvSpPr>
          <p:nvPr>
            <p:ph idx="1"/>
          </p:nvPr>
        </p:nvSpPr>
        <p:spPr/>
        <p:txBody>
          <a:bodyPr/>
          <a:lstStyle/>
          <a:p>
            <a:r>
              <a:rPr lang="en-US" dirty="0" smtClean="0"/>
              <a:t>In 1957, President Eisenhower sent federal troops to Central High School in Little Rock, Arkansas after the governor of Arkansas used the National Guard to deny entrance to African-American students.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962400"/>
            <a:ext cx="3200400"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232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467600" cy="1143000"/>
          </a:xfrm>
        </p:spPr>
        <p:txBody>
          <a:bodyPr/>
          <a:lstStyle/>
          <a:p>
            <a:r>
              <a:rPr lang="en-US" dirty="0" smtClean="0"/>
              <a:t>Greensboro Sit In (1960)</a:t>
            </a:r>
            <a:endParaRPr lang="en-US" dirty="0"/>
          </a:p>
        </p:txBody>
      </p:sp>
      <p:sp>
        <p:nvSpPr>
          <p:cNvPr id="3" name="Content Placeholder 2"/>
          <p:cNvSpPr>
            <a:spLocks noGrp="1"/>
          </p:cNvSpPr>
          <p:nvPr>
            <p:ph idx="1"/>
          </p:nvPr>
        </p:nvSpPr>
        <p:spPr>
          <a:xfrm>
            <a:off x="0" y="1295400"/>
            <a:ext cx="5257800" cy="5105399"/>
          </a:xfrm>
        </p:spPr>
        <p:txBody>
          <a:bodyPr>
            <a:normAutofit fontScale="77500" lnSpcReduction="20000"/>
          </a:bodyPr>
          <a:lstStyle/>
          <a:p>
            <a:r>
              <a:rPr lang="en-US" dirty="0" smtClean="0"/>
              <a:t>Four young African American college freshman staged a nonviolent protest of segregated establishments in North Carolina.</a:t>
            </a:r>
          </a:p>
          <a:p>
            <a:r>
              <a:rPr lang="en-US" dirty="0" smtClean="0"/>
              <a:t>They four students sat down at a lunch counter in an all white establishment in downtown Greensboro</a:t>
            </a:r>
          </a:p>
          <a:p>
            <a:r>
              <a:rPr lang="en-US" dirty="0" smtClean="0"/>
              <a:t>Even though they were denied service, the Greensboro four refused to give up their seats.</a:t>
            </a:r>
          </a:p>
          <a:p>
            <a:r>
              <a:rPr lang="en-US" dirty="0" smtClean="0"/>
              <a:t>Police arrived but were unable to take action because the men were protesting in a non violent manner. Local and national news were called.</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5175" y="2362200"/>
            <a:ext cx="392423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751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Greensboro Sit In</a:t>
            </a:r>
            <a:endParaRPr lang="en-US" dirty="0"/>
          </a:p>
        </p:txBody>
      </p:sp>
      <p:sp>
        <p:nvSpPr>
          <p:cNvPr id="3" name="Content Placeholder 2"/>
          <p:cNvSpPr>
            <a:spLocks noGrp="1"/>
          </p:cNvSpPr>
          <p:nvPr>
            <p:ph idx="1"/>
          </p:nvPr>
        </p:nvSpPr>
        <p:spPr>
          <a:xfrm>
            <a:off x="457200" y="1600200"/>
            <a:ext cx="7696200" cy="4190999"/>
          </a:xfrm>
        </p:spPr>
        <p:txBody>
          <a:bodyPr>
            <a:normAutofit fontScale="85000" lnSpcReduction="20000"/>
          </a:bodyPr>
          <a:lstStyle/>
          <a:p>
            <a:r>
              <a:rPr lang="en-US" dirty="0"/>
              <a:t>The four stayed until closing and retuned the next day, continuing in their </a:t>
            </a:r>
            <a:r>
              <a:rPr lang="en-US" dirty="0" smtClean="0"/>
              <a:t>nonviolent </a:t>
            </a:r>
            <a:r>
              <a:rPr lang="en-US" dirty="0"/>
              <a:t>manner. More students soon joined the original four.</a:t>
            </a:r>
          </a:p>
          <a:p>
            <a:r>
              <a:rPr lang="en-US" dirty="0"/>
              <a:t>By the firth day, some 300 students had joined the protest.</a:t>
            </a:r>
          </a:p>
          <a:p>
            <a:r>
              <a:rPr lang="en-US" dirty="0"/>
              <a:t>Soon these nonviolent movements spread across the south, bringing national attention to </a:t>
            </a:r>
            <a:r>
              <a:rPr lang="en-US" dirty="0" smtClean="0"/>
              <a:t>segregation in </a:t>
            </a:r>
            <a:r>
              <a:rPr lang="en-US" dirty="0"/>
              <a:t>the </a:t>
            </a:r>
            <a:r>
              <a:rPr lang="en-US" dirty="0" smtClean="0"/>
              <a:t>south.</a:t>
            </a:r>
            <a:endParaRPr lang="en-US" dirty="0"/>
          </a:p>
          <a:p>
            <a:r>
              <a:rPr lang="en-US" dirty="0"/>
              <a:t>The all white establishment was forced to </a:t>
            </a:r>
            <a:r>
              <a:rPr lang="en-US" dirty="0" smtClean="0"/>
              <a:t>integrate- </a:t>
            </a:r>
            <a:r>
              <a:rPr lang="en-US" dirty="0"/>
              <a:t>they could not continue to ignore hundreds of men and women</a:t>
            </a:r>
          </a:p>
        </p:txBody>
      </p:sp>
    </p:spTree>
    <p:extLst>
      <p:ext uri="{BB962C8B-B14F-4D97-AF65-F5344CB8AC3E}">
        <p14:creationId xmlns:p14="http://schemas.microsoft.com/office/powerpoint/2010/main" val="1352246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4137</TotalTime>
  <Words>1278</Words>
  <Application>Microsoft Office PowerPoint</Application>
  <PresentationFormat>On-screen Show (4:3)</PresentationFormat>
  <Paragraphs>90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Franklin Gothic Book</vt:lpstr>
      <vt:lpstr>Wingdings 2</vt:lpstr>
      <vt:lpstr>Technic</vt:lpstr>
      <vt:lpstr>Civil Rights Movement</vt:lpstr>
      <vt:lpstr>Civil War Amendments</vt:lpstr>
      <vt:lpstr>Brown v. Board of Education</vt:lpstr>
      <vt:lpstr>Brown v. Board of Education</vt:lpstr>
      <vt:lpstr>Brown v. Board of Education</vt:lpstr>
      <vt:lpstr>Montgomery Bus Boycott Rosa Parks</vt:lpstr>
      <vt:lpstr>The Little Rock Nine</vt:lpstr>
      <vt:lpstr>Greensboro Sit In (1960)</vt:lpstr>
      <vt:lpstr>Greensboro Sit In</vt:lpstr>
      <vt:lpstr>March on Washington</vt:lpstr>
      <vt:lpstr>Civil Rights Act 1964</vt:lpstr>
      <vt:lpstr>Civil Rights Act 1964</vt:lpstr>
      <vt:lpstr>Civil Rights Act 1964</vt:lpstr>
      <vt:lpstr>Civil Rights Act 1964</vt:lpstr>
      <vt:lpstr>March at Selma</vt:lpstr>
      <vt:lpstr>March at Selma</vt:lpstr>
      <vt:lpstr>March at Selma</vt:lpstr>
      <vt:lpstr>Voting Rights Act 1965</vt:lpstr>
      <vt:lpstr>Voting Rights Act 1965</vt:lpstr>
      <vt:lpstr>Martin Luther King Jr.’s Assassination </vt:lpstr>
      <vt:lpstr>Dr. Martin Luther King Jr.’s Assassination </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Movement</dc:title>
  <dc:creator>agoforth2</dc:creator>
  <cp:lastModifiedBy>Alexandra Tyndall</cp:lastModifiedBy>
  <cp:revision>23</cp:revision>
  <dcterms:created xsi:type="dcterms:W3CDTF">2015-04-27T18:08:00Z</dcterms:created>
  <dcterms:modified xsi:type="dcterms:W3CDTF">2016-05-02T16:26:20Z</dcterms:modified>
</cp:coreProperties>
</file>