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3F254BF-37E0-4749-A444-14B1AF5FC57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FE8AAE-7EB5-497A-9155-285AB440F6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54BF-37E0-4749-A444-14B1AF5FC57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E8AAE-7EB5-497A-9155-285AB440F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54BF-37E0-4749-A444-14B1AF5FC57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E8AAE-7EB5-497A-9155-285AB440F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54BF-37E0-4749-A444-14B1AF5FC57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E8AAE-7EB5-497A-9155-285AB440F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3F254BF-37E0-4749-A444-14B1AF5FC57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FE8AAE-7EB5-497A-9155-285AB440F6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54BF-37E0-4749-A444-14B1AF5FC57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2FE8AAE-7EB5-497A-9155-285AB440F6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54BF-37E0-4749-A444-14B1AF5FC57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2FE8AAE-7EB5-497A-9155-285AB440F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54BF-37E0-4749-A444-14B1AF5FC57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E8AAE-7EB5-497A-9155-285AB440F6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254BF-37E0-4749-A444-14B1AF5FC57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FE8AAE-7EB5-497A-9155-285AB440F6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3F254BF-37E0-4749-A444-14B1AF5FC57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FE8AAE-7EB5-497A-9155-285AB440F6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3F254BF-37E0-4749-A444-14B1AF5FC57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FE8AAE-7EB5-497A-9155-285AB440F6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3F254BF-37E0-4749-A444-14B1AF5FC57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2FE8AAE-7EB5-497A-9155-285AB440F6B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Civil War Battles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7961"/>
            <a:ext cx="5638800" cy="390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Bentonville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181600" cy="452628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Date: March 9-21, 1865</a:t>
            </a:r>
          </a:p>
          <a:p>
            <a:r>
              <a:rPr lang="en-US" sz="2400" dirty="0" smtClean="0"/>
              <a:t>Location: Bentonville, NC</a:t>
            </a:r>
          </a:p>
          <a:p>
            <a:r>
              <a:rPr lang="en-US" sz="2400" dirty="0" smtClean="0"/>
              <a:t>Commanding Officer(Confederate): General Joseph E. Johnston</a:t>
            </a:r>
          </a:p>
          <a:p>
            <a:r>
              <a:rPr lang="en-US" sz="2400" dirty="0" smtClean="0"/>
              <a:t>Commanding Officer (Union): General William Sherman</a:t>
            </a:r>
          </a:p>
          <a:p>
            <a:r>
              <a:rPr lang="en-US" sz="2400" dirty="0" smtClean="0"/>
              <a:t>Results: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battle was the last full scale battle of the Civil War.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On April 26, 1865, Johnston laid down Confederate arms on Sherman's terms at the Bennett Place near Durham, in the largest troop surrender of the American Civil War.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9400"/>
            <a:ext cx="3238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5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Appomattox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Date: April 9, 1865</a:t>
            </a:r>
          </a:p>
          <a:p>
            <a:r>
              <a:rPr lang="en-US" sz="2400" dirty="0" smtClean="0"/>
              <a:t>Location:  Appomattox, Virginia </a:t>
            </a:r>
          </a:p>
          <a:p>
            <a:r>
              <a:rPr lang="en-US" sz="2400" dirty="0" smtClean="0"/>
              <a:t>Commanding Officer(Confederate): General Robert E. Lee</a:t>
            </a:r>
          </a:p>
          <a:p>
            <a:r>
              <a:rPr lang="en-US" sz="2400" dirty="0" smtClean="0"/>
              <a:t>Commanding Officer (Union): General Ulysses S. Grant</a:t>
            </a:r>
          </a:p>
          <a:p>
            <a:r>
              <a:rPr lang="en-US" sz="2400" dirty="0" smtClean="0"/>
              <a:t>Results: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Lee surrendered to Grant at the court house in Appomattox, Virginia.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The papers of formal surrender were signed in the home of Wilmer Mclean, whose first house was damaged during the first battle of the Civil War. 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43628"/>
            <a:ext cx="2317854" cy="162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8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Sumter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44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Date: April 12, 1861</a:t>
            </a:r>
          </a:p>
          <a:p>
            <a:r>
              <a:rPr lang="en-US" sz="2400" dirty="0" smtClean="0"/>
              <a:t>Location: Fort Sumter, South Carolina</a:t>
            </a:r>
          </a:p>
          <a:p>
            <a:r>
              <a:rPr lang="en-US" sz="2400" dirty="0" smtClean="0"/>
              <a:t>Commanding Officer(Confederate): General </a:t>
            </a:r>
            <a:r>
              <a:rPr lang="en-US" sz="2400" dirty="0" err="1" smtClean="0"/>
              <a:t>Bueagard</a:t>
            </a:r>
            <a:endParaRPr lang="en-US" sz="2400" dirty="0" smtClean="0"/>
          </a:p>
          <a:p>
            <a:r>
              <a:rPr lang="en-US" sz="2400" dirty="0" smtClean="0"/>
              <a:t>Commanding Officer (Union): General Anderson </a:t>
            </a:r>
          </a:p>
          <a:p>
            <a:r>
              <a:rPr lang="en-US" sz="2400" dirty="0" smtClean="0"/>
              <a:t>Results: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After two days, the North surrendered to the South. Only one soldier was killed when a cannon backfired during the surrendering ceremony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AutoShape 2" descr="data:image/jpeg;base64,/9j/4AAQSkZJRgABAQAAAQABAAD/2wCEAAkGBxQTEhUUEhQWFhUXGBgYGBgYGBsbHRsaHxgbHRsbIiAfHyggHRwlHBgYITEhJSkrLi4uGB8zODMsNygtLisBCgoKDg0OGxAQGywkHyQsLCwsLCwsLCwsLCwsLCwsLCwsLCwsLCwsLCwsLCwsLCwsLCwsLCwsLCwsLCwsLCwsLP/AABEIAK4BIQMBIgACEQEDEQH/xAAcAAACAgMBAQAAAAAAAAAAAAAEBQMGAQIHAAj/xABEEAABAgQDBQYEBQIEBQMFAAABAhEAAyExBBJBBSJRYXEGEzKBkaGxwdHwFEJS4fEjkhUzYnIHFoKi0lNjsiQlQ5PC/8QAGQEAAwEBAQAAAAAAAAAAAAAAAAECAwQF/8QAJhEAAgICAgIDAAIDAQAAAAAAAAECEQMhEjETQQQiUXGRFFJhMv/aAAwDAQACEQMRAD8A57iklIPpz6W5QpWXMF7TxJXMUTqTTgHgMoiLOriQTVxAFGJZifaIsl2NeEUmYyi7PBcZUWiOUAVAGgesZnHeLc/SGT6sm7xo8mYTaBXg/Z0wJqfg8J6RUPs6D5ODZIK1ActYe4aclUtImgr0SsEd4nhU+JN91XkRAezcD3xzGtxdvv8AmLFgtmJCCCQQLs5HWOTJNez0IY6QsnYNUsJUCFImPlWl25gg1SprpPERHIRNJFm5fb+0OyqXh3SkiYFM6FAZVcKGxrQiohevEkuuSxl/nH5pZJolQ1FaLAY6sXESpNj40ZmbOWzkmJZeGKWJs/D3tB2zWmJI1LOLca34aUvBM1BSA3xFvUxnKb6LoUzpagAz0qRUfLyiHGziPCLnjrrfSkOJqnclnFA5AMASknNvZndgRoH6QlIpJgP4hT71QL6RNgcaQolyBo/X74Q0Vs9JO8HuzuftmtC2fhzmNFJawuK60pFKSYUywbO2olKsqs+mlvbrD6ROdgFOL2f5U09Io0lMxxlFWr7aXhtsrEqlBRWmnQDXQxcJV2ZThotC1tQ15tr0P7QLOyuSSa9Ph6fdIDkdoJamdTHoPR7N6RDiceE0BBcuofvX7EbppnO00Fd4GYE6cuT0DaRqkl/E9SLOflR4iRPzPYBg7l+GrfdIllKGcmh5tag1owrrFpIkiRLNSVK9ALehuYkyzHcAt1LedYyoApfwl3dNOjg6c2iNRqG47rM5+tKMx6w+IkzXFGaSGIFGqS5pzrxgCZhFuHWagmz+h1o1vSkO8NKBFQTlra38ffCJUyUN4UF2uBfRrat6i0JaAqaEqCglSlChA9X4cAfP0iSTtFIWUqmgOLKBodQ7EP7RZZ2FSHIyszOQFV5A0sXoIrmGUuespCQEUObInlYsafvBQDrZWH745UZAoUIKm6XGV+sE4PZkxa5spJCFymdK6ZvOqSLB/hCnB4eZKn5g8xANUAMLnUUD8G1hpjto4hUxUwd2ncCUpKHCBpQhnbjwgDZHtjs/PRLQtaWctQhwq+huW9oCw8hQIJd2A6e1+cb4pa3PerXMBJUrN4X5DwsG4cawVhSKlBAtlDApY3+cAJC2elSaEAXsAlgepvcU9ICXNJUwKqHiNKXFONNfOHuKWSDRtBRJ8oWYfD7xKnez8KVBBvTpCGQ5f93oIzBH4McT/aI9CFSKNtPZRTMNsjuKu3IwFj0hAA87xdsXIQsFwONqppyDMG5xQdrKzKLEUoGfjeo5w2nZd1GwO+lYgU9xpGyaVjQTa6RRk3+mqw5c6xlfh1eJZUx7/CCzgVTKJD1uOfOByrsI421aFESSpjXjOKkFCilQIIjSWRrF9oxVxdFl2BtMh0uw4Ui0LxTIYM9XY+/IRQtmHfBS9NIZ4vaNWG7erat/HpHLkxpyPQx5PpsK2xi3IcgedW6DTm+sL8FtLu1hSFHMHFagvcEGikkUYwkmTiTUmCcDKQrxKasa+NJGCzOUqR1DsqiXNCpqN3KXXLdwmtCDfJTW1rMYaYqWk3IH3wH0is9lMuHQqbnYJDvm8qj5WraGeE2ujEEqlLFAc8sXS3508UGlNDyYx52SH2bXR3xfSZNicGDVJSTwa9Onx4xBKkpSC6ku4Ffhy/aNNrT1IACSz1c0aKrjtsKmlipyPfzgx43IuUlHst/4wBQDvXlEW1llSkqzAUZntz6+UV3ZmGmqGZ6FxvG/SGaJJQMqgcw1FR5fSKcEmG2gHb+1lSiAgtzev2/xitT9tz1+Jam4PT75w521hs6g+Yk3fX7t6Qk2wAhXdoNE3PNq+kdeJR/DizuS22NtkdplSE5e7StR/Mon7/iLD2c2ynFTAmYnIomikkgEvrFAwC0hQK0hVbF2PoQY6n2WwODxCs0uX3ExLbqSooV5KqPWFlqG6DE3NdjifsxUtlZhlsRVy5qOXURF3DltNb/TlDbas2auaEolKZgAGdzRjTV6wMEFNwCRUpLlqN0JD2H7RWOfJWTNUyOTKudH/gWqX0ggSyCClL1FakcXp6cvaIUIVMSTXdD2AYceVATwpBkmUwBL5TUFzWnI89eMbGdA88qSXPh1G9TibdLQQg5U6JB6sOL04+jdI27tSiVCguW4OOIb0AEZnSiaZnp/Jq4sNPlEjohSkAkgk8wdOD61iTDCj8LMKUr5dPsaKUEgmpdPI89Q4FPeDZUvdZSSCxAt8hd9HhiF05Qz1BAr662JFuMAYqcHfeY0c5gdfIgdOMO8Vhqj/cWs9vu0ArwYDF6i7j6j74wCIsGy/EGyu1/OvTWChKCXfQcOQbnG+GlJSaHik6n04wDtUlBcndLAU1LP8IRXsLRJKqJCydQATSlW49OUCysPvkKDEO4IUGvp96RtgdpTAvMhakqBalaVDcHs/wDEMV7RXNX/APUMGGUKIAYuD14gjhFE7Bf8PHBX35x6Gf4EcUf3D6xmChWikq2klCVZUBSmIBUpRo2oGUacIpu05swOQmWA5ZpaPVyl/m0Wgy0qd1WHF/2u9GJhVtKWDLW2gOV2+xSM8jpm0OiqL2lMAJC2odB56NWFi8cslyp+oES4kGsBKEaRSObLJjrA4wZCVypaqs9UluO6QPaGmB2jLlpfIpyXBzApApQihPV4qstdhpBu0sQ7JAAYCwA0jOWO2dGPPxjYfj5P4hWZCkFSj4QWV6Kb2gFOzCFZSkvzpGuHwLgqUd0AE8a2Ahzs/HgAAAqSNFsoM1m4a0tCf1VIuMVkfKa2CS9nqAegEAYpwoZrQfN20VKZMtID1ABr6l4gxMsEbwyvUXeGrT2KSTTUfQrnAOwNNI0Cokny2N36RHGy6OJ6YxmbRUqWmXpr62+EN+zWIEtYmpOVSLUoaVeKuINwCiFcqisZTgnGjoxZXyTY67TbR/E/10FQDtMl6IL7qk65Fc7FxZor6J5Be7QZhcyXYOSrKUmxS1R0PyEDYqQBVNUK8J+R5j6HWHBJKicjl2EStpzAcwNuNoY4Dbsw0VWvP4Qnw6dIYokJuLmgiZqP4b4ZT7stmFUJ4Ck+IVA4sK+f0iq7SwJJzCoNenKH/Z/BKJOVRSU71OV4OVswz0lSVZSlLqCqDWr8I5lPhI6pw5x2UCUgpVWOg9hcWlKlhS0oGQF1fmY+EAVLu9OEU9aApRLgkaQ0wwAICAScrHVzqw0HWNsn2Rz44ceju+BxwTLBYEmxG8FChp7cLVhNtLEJUXYMTVvv7rFe7HYqYlDTAWuMxLCl/cQwWtanZTJ0oRWz/HrGWHVoeSPs3wuMMqa4YJLhailykXUTUOGpb83FolwyylQySz3CWQyyFG+6sBJYIIrXiLQHKmFKVJLAkMS4Znci3mzwzGUJQUoSFJ3QysrpqyS35Q5LDjGkscnNSTM00lRMraQ0yM/6QW9n0/iMYjHAgBgDWw+lIEnLmOAwIegd2Ftbdf2jREpZQqYRllhQSVLIAGo5k2sOEbEaJ0Ts3iTlL1yPXQF1OPJx5QRImDL/AEi9fC7KpemvkTA+zUSpqVnvkJCA1AsgnkzHy4vSNZuAnJR3jHu1WLh2e9CSAedOMMTCpmJK9WahsD7vy9YmlrcENw1HD1gMz9CXuSXL+T3HWnS8exGMMsEhWYBQcNVtHGgdw7twMABKJgQreIrQc7XeK9thYmLsSyh0sfLlbSI9t7UWpUp/DdqEXB4ObHWJpctSyFpQDZwXDtThwEA6LB2RwaAl1JzOaGrv9YcbX2ZLnBSUnu1lmBqOr3GohBh9rBACEAJUUvUNV2vzaITtFbkEgkki1vX2h2S47Jf+V8X+mX6mPRD/AM0r/WfQf+Meh2FP9AT2Vmd2J4DyyKsoFhqT0b4QEvZtDlDixoPn8uMdR7OSAJBEuYmahT71mdNQ3X4xW9tbGOHYEpKS7KJD2sX+/hE5IckEMlSOKdpNmCX4Qw4Ve/8AEVSdKIjsXaXAZwGBD9LvepOsVSfsQpQVLCTev15xjHJx0zaeLybRQ7RLiFZi41aGM3ZilFkJfVk1gKZhMvjUOeXeI9Ke8bqSZyyxyjo3Xiz3YQOLvxowEekTMpDF2rw9IwtcsDdQpR4rLAf9I+ZiP8Up3DJ6AD94dDU6dtm2HSczjrG+MmrKjmBDsKjTzgfMp3rfrWCJaCoglSAQfzG/sYVewUtUjAYHKAH4k0jbaGFUnKVDxPUClI1XK3nJ57v3aGQkd+qWhJbQAvrdvSJcq2aKPJNf0JpcomwJgoSilgsFNDej/WL9srsvJA35gCgHcFreQ9Ytm2ezErE4WVLQwKSMqglyHLEO/h11tHHl+dGMqa0dEfhtRu9lHmKlzQiZkoUJQ53nKUsXLeLWKyJBSpUpQJQS7gPlayx0seIpHUcR2D7umHOZFy6iC/TWkJMPI7uaxTQgpUk0dJDEVtGOP5cd8dnRLBzSRzybhlIJSQcw9CNCOWrxLgp29XSLntDs44GUOBVCizlJuk8xfzMVztHs3uSkDUOY64fIhkdHPLA8X2THWx9ogEsQkEMGML9v7bWXQDlBoQKA/d4QonMKBvOCTMQfG7NcXv6Q/GlK2U8zlGk6ZAmZkLu7jT6QSNpqSBlLa0Le4r7wFjEJCt0koPhJYFubPziXC4YLBAPOsbNLs5lKVuKLTsjtriMuVUwMwFWfpW4h92Y7W/1UhTEFTsbX4WMcxnySgsfsRumblyqQo5teVYh4o+vZSzNakfQW0dq4deIzB6CqEB0ln3iwcUvAu015FJCUhSJgzJVcV0duXUF44ls7aMxCwtC1JULEFjWO1S9qzZuHkzCXJo4opwzijBqg+cYS5Y2t2aQSn0eRNZR4ueflQngIjxkpM2WZS1LShTFkqI3hY0F/pB22AkqRNCvGAFUDFQF+ZOtNIGTLDsOAobEfX6RrjyckTKAtlbDAbJMXKAABoVJPUUU5NXcjlB+BwZQoiatK0OSnJmTxa4ItW2sZXIFnSnqWd9GBYekbCUQRqRw4PXW9I3MmFzdnAgd0czWBYK9NeoL8oo+1toqlz8w3ClTe1iLFJsQQXEXrCSxMSpOV1gHLUhiKver2bnFL7W4edMUlKt4h8pIqA5GWgdnBABNKwCHcrZn4uV3ksb6SDlD5DyD+BV2BvodIY7M2QtKFzHICBmY/DQ/GAex2CmIw0z9WVmZQIvd6ZbVD8wIM2F2gMxCpc64cBZs3Bf8Ap4K06QNFXQi/HqmzHUWJcUpqXF+lOcPDgB3bkOOLaXflQXtCbFJ7uard3nqOnWly3nDlGPJlgFYtbQa+fUQehMW93K4j0EejH/UP7VfSMwhbLV/wwmhYUc4cMClmPJqsdbcYsvabFSe6UFEZgwDXBJsObPSOO7E2z3c1MxCgSC9QSH4fbx0TYaU4lRnylLTODlWcpUglvDocvSzRoyJLdinGYbMg0KhdyCPl9+8Vfa+zilKktV7GjljqPP2jrPZ7a3fyt9D0OZg6SQplAcbg0hDjdnIUpYUkZAogFTgAPTmrSgEc+TFe0bY81aZxvA7P795alFJFkigvV9T15iEczYM8qXlQSEPmJKUgDiSoho7HisAhIOQFZ6FKRS4beV5nU0pFQ2hsFRmEkJAJd2fyGjfSMlKUX0dDUZoquF7MqmIJzyiRUjPp1AOsKVyAHSFyOu8T6lJaLdOzJBlqVuvVrsaacIrO39kLkbxIUhR3VD5i/nGsJNvbMcsElaQLMwEwpZGRaUuXQtBJ5s+ZvKMYbCOE5kkAm9n8zC4CCsLilpolRHQ/HjGrTo54SXLZ0zB/g5UtCpiQGFCGzEc9DAE5eCQBMwqv6pLsTUcGAp/EVNO0Umk2WlX+pO4v2dJ80xJ/hhKM8ouTZBGVbcQLLH+304cvip7bO7y30izSdpJJC5igxO8YvOxsYubKT+HVKZL0uW5gdY5RsTYisTMDDMEgZku63dma9+UXXstPThlKASEF2ING4itRHB8zHGqXZ04ZyktrR0ORiQ4CmB4AxHiNhyZgVmQMxJLu1eo0ivYPEKXMJSzDnrzpSHkjadgtuGYA3jx5QlF2jZr8Kvi8IqUogNQwHjtjpmyEiekkhIKVpLlsriuvBosu1dmFblMxIpQVLtfWgNIRYDazS0JagylmqKF47MeSTVrsVJ6ZzvbWzJaF5U5wGDFQootoQLaNzhacCSlw5oeVX+DHSOrY/BIxEshKAGqAzaV01hBtDY6ky1LSguA/CoUBr1BflpHp4fmWkn2c+T4ybbKLgp10KAKX1AvyN/SD8fMySx3aQATUtrpBmG7OTJiCpIKVoG8gkOWuU62YkGt2eCJHZyaqSskjLRnBJofZtQdI6JZYXdnPCEuNUVxOLCwrvnJCTlNXB0jfY+zVz1kISVEJKiBdhc+UCT8OpCiFCoLQ37LTly5hmJYBIqpSsoDlhzN7BzG8n9bic0NzSkWLD9l0IlpmLmpSoqYoNVNl6sA9PeLH2K2aTMJOfuU1BBIANHNaWgPs/jZE1W8uWZgCic7hJY2CTqR+o0i0qxyinJlCFAWJy05WDdI4Jzl0zuUV6LN/h2HWxmqGUUCc7VNXfm8aTsOmWHTK3QAHUSSz0FKNzFIX7E7S4ZCU4ebuqtvJdKlG+9WhJ1hHhttHC4ibhZwCpK0rVKSbq3mypNgRTgDodIMTkmYyi3djvF7QAshDW8AJB8wTSvnEMrGLIdwGJ3ciPkNYWLxUuYhCpCSM6TnSWZKgSLvyByk29IxNxRSk0voB0r1+6x3wlZi40MsTjgEOd5RbwoCco5qbnoC3KK9tLEKTKVPmELJm/wBNSSSGUymOYk0L6JBfoIa4GTmIoX4caRHtBEuWopUhiUFxRiCxLOQM6WBFzSl4mcW3aY01RBgNrTFJClKCcjkKGUMfKNZXdzlqV4JhckJDBRLFRpRyK1YGrNr4SzN/oskJWAyk0d6hVeXtEmztjKQoSykKUlTEpqCWpe1G+kaiDZOyULSHBCw+UvcXbmWt0bgwn4Zr5h6/dYu42cAkBQZTDUB24tR+fKF+Mwbq3lFzetQRfoLwWTZUe7Tz9/rHotX4CX+v3H0jEVYWcpw2zFSXVMIyJNToR9fKOi9hsTJmJpZQKMwOQpDGvPg3OOfzkLVhyMQiYmqSFVsytKDhEfZ/GTJCkdyVLBL5WZ21tXS0THLF6LcHVHSNn7LxODSEhRmJSVEHeSmWFNYiqyWFHAH+qDNj9ssPMUuXiw0wHLmWKsC1RoH4XjbZnb7NJUcQlLg1yuvLwBCQQDyUoGKp2nxWCnzZc8FaJqyQqUMqVjgphoa3INqwckZqDemi3bYQELDDI6QaLJSQbEa5TrZjCxUtyHFOnxu/WGuzdiZ5AmzDlQlNM1Sz2I+7xNNlSu5SZKmmUNg6gTYiw5EcDBSKUq0VHGbGStt0hqOAfsiK1t7YSggy1ZyHChuKoxPkNXjpW0MGtCc4Uonnoa3II5RUpmOUZxlzSTQECwPEUrw9TGThu0bKd6OSYrDJlsQDmOhsI0Rs2at5kuWSh2cWfhz8otyNkImYxMueMgUsDKXSBpXUA0L84O2b2YwxnKTOxYlpRNSnujxUSwGrEUd+MS8tC8af8HO6vV71HD1i97Jx0lcpEibLSpI//IuciWUE8DQ8Lu8Pu03/AA2UqYqbh1CWHYCc+8bOFNrzD6vFU2POm4Sec8kJUgkK3Sh2LKUFjhS1K6xnJwzxLx3jf6N52yU5itGJlBdDKWZ0vvE8UKOYd4lvzeINqIXTcPMmzFBalJWXfupZmJJBuFO5DVf+Ytg23hJaUr7sTVLUElp/5uJdD8YX9ppeKws/DTZIIGIO4CQU5yRlSSQ5AfzaIeNxpN2/4LWRLfSJtg4NEoA9/Mzu5BkTA9KO/S7xMvHTVlpcpAIVQzZ6ASOgch4seH2pLnypa56VrmKzCUpO4QBRSgDcPZ+OkK8OidJmLyOohlKIQogJuTlc5XBI1Y8oxhghKT59lvLNdC4/4jfNh0itlEu9tNKRtJ2Hi8gBnJSa5dwk2NC0t6U9ItCMUqapP+X3ZCwsZXJJA7trtwIN6QQjCzQtyQZORLMWUF5hUEaEG1qR1LDBdRRg8kvbKDhu0smSuZJxBxK1IKklUpcpLEajMQWp4SISbR7STTmHfiYg0GaXKcJ/SQhZFRf+IZ47s1LVj8SncCMyi7ChLWTTdqbamJJGwQEA5UmYx3QHBIJBS71oSb+VItYcffFf0Qp5O+QtT2qWVICZMkM9JaJqHo3EgNyvFk2N2lTkZeGSHXmUXIBSxa9QqqanQxJs7ZKAtKilhQEZSGoTQPW/6odqThpaktKnqyqzD+mkigrQTXuxqIwy/Gxtf+TWOaS02VteFkY2bvYdGbMQ7neD7tQPEE++sVrtB2dSmcqSE90U/qzBIo9KF3BFecdMwkzDoExcuVMTOK3C1ySBvO4uQQBze0EzFYaYF95IWpZAT3oQjN4TVLqDVAaMscZxlSuipzi1dHKpPZrDhAzY6UhZIdAzEnrmysfWGe2Js9CJSTNlryOkKM6TmKaZUshaiwOarC+saYvB94tZXLZ1pGajpBUEkFIYFg+ta9YMldlsHLQVKmLmqYsAlMs0POZ78o7HDVsxU6dIX7e2iZiUKSQ6JYSQEkuQbuza+LlC2ZtqfPnCbMdkpIl5aszOAXJuA71MWzCbMVkUEow65awlaEzMSgLTQUOWtowcZicLLUlMnDqCgdxO9UhrlIt11jCE0tUbTV7TG/8Aw3lkv3oAlZs5MwMCQ43aVO9paJ+0EyTLnLKZahLJ3TnbrdCiA/PhaC+yKlrkGViHFc0tzY0oSBWj0jHafYS5iD3eg8PMC41/mN4J3Zzzexd2d2pLVie7KloAAIcJINHJdg/W0Ku0GMQcQSqck7ymdLi9AcpPSohPLkTlzEhLpWC3hrb71+sa9o+z8+W6yHAGY0oBxPAClS143Jqi/wDZZCVrQCU0IOZC3YWtdvK8WrH7QkyFK7v/ADHZTlhTVj8RHEey+1ss1l5gAxNHYAhyX0rfnWLhtDtSZ2LEqWhMr8uWhCmeySGdQFBQ9TA5Loni2W//AB3Op6Eaih06NeDsdh++lgy0pz0FaUIvWpblxiobO2rhUzQFpygeKqilVKs5enItyi/nESJgPcLQ6d102eu7wekCp9Ey16K7/wAv4j9afRX0jMN/8Vm8B/3f+Meh1/0Wzks3tnJAKUCcE6lXdE8mJDnWM4TtCmaVpQcTMJBAyypSlHg7DMz/ACijTkFRLHW5V9tEmDmTJKs8qapCwCMySqxDEU0ILQL4mP8A1K80/wBOh4ftjhQMsw4lTJyENLApRQ435PEMvtvg0LzIzoIBylaAs82ZT1Mc9TgSbFRP/UT1jT/ClqNCP7k/NXziv8WFdB5pHZdh9vMJMQQtC1MQ53ilRqxylRytDBfbXAgvlUDSuVA+KgY4IdlrSfEx/wByR8+seVhVscy/+8N7qi1jpdEcjuc7/iHs7UTD1Ev5rgOd292UVBRSrNxIlv8A/OOHd0f1DW5H1iMLI/MPr6GJ4BzZ3bF9sdkYkJE8JWU2KzLcefeA+8I8cjYC1Z+9Uhf6grN0oFkekcpE8i0xNeZ/eHHZ5OGUVfip4lgIUQWKgu+5QOFGjXesT4oth5H+nUl7SwGLTKljHzT3YAcI8RFlEEFIUz6MfKNtt7X/AAcoKTtBcwunKidLkZSHqwCQugcvazmOPYHHKRMzy1JTwBOlWdixU2pgjbuImYhipaS1gAl7dXhf48UrQ/LIuGK2z+OJQtUgqKCSAmXL8JfMlQ/MBV+DwPjNphckYdeLTMlgBkTVoUkMCxCt0htKxzpUgAsVMen7wZhdmoWlSu/SnIHOZBrXRncweKw8r/C5JlYcFBROkSSk3TOWt61YGYQASHokxZsL26MsKHfylhRGb+murUFf30jj+VLf5p6ZDDDZuDmT1hEtRKuh+JUE+sLwpsrzOqOsYDt5hwaoSljUypbEityXPw6wwwHbWUpYKUrZikpK2SSVAhWX9QY15xyfEbIVLXlmTWUXFJZX/wDBRg7YuykzF5FLCyQ+RfeSw39vzjRY1+Ecy84bHomYubMWhkTFH86SxBLGqmYgwZL2dN7rLvZ8ih3uUKLk08IIoLONOVeQbRJlLUnvJZAJoEBhyDuqBUYgBycp/wChB+kS4L0UslHb8XLmBASkqR4CtRlu6QpJUPDdQCg7UJBpGNpYhAZIm90skKBYvkcOGKGLpSQD1jiqNoopmlopYplpDe4f1iKZi1mqVzODMW5AVPOFwDybOzL2rJC0lGIQJe/nQoEkk+FiA6WrRtREY27LSSO/BPeZklMtRIluncLpYlnrWscWUVmpzHr+8YTLU9vcQ/Gg8jOkypklWKUqYueJBmFRKEHMAHLgEG5Z6PWM9odpoQ6EJK0pLgmUpIWLkKDuRoRS0VSXs2V3VH79gxEyUJdT/uzghNKXa0QyNhTlJKgkLFXLTC3oBDcExc3Z0mTjsKZSGmTZJMtKjlkywHKXIGZJLO7F/rAuzVYBnmYqcsn8qlAD0do5/iUDJ/lkqAYaAN/pzFRZoBVKmi6FgHglTV0vQxCwQXorzS/TtuA7UYKWjIVgAajJ8zzHrGcR25wpSUkknmUAfHjHDZsiYKqSsPSoUOERnPwV7/KL4JEubOqdoNoImhJwrBd6EV42c/fKItidoSEzJWLlibLKSlSAtKS/VwQxbnHOMFi50pYXLVMSoGiklQIoQdOBMYSFMSy+dTV7aRSihc2dIThsIgqmpVNWXzBMxAcF3IC0M7ijkKPvAu0dqYWelCTgZ8sosoLQC1aOADlcu3GKJNUouFFTXZSiR5xLJkAByEktqC3LUUjJ/Hi3ZayySouWH2upCsncd4kkAqmrAUTpv7uUWvwgidjzJnZsKQjKGUErzyzxookkVpRqPFKlSA7pQGHD9zBiEqdh5sQ3S8UsEVsHkk+y6/8AOmK/Wn+0fSPRVGXw+EZiuCFYgmJZ3B61/iMpSAxILc6D11gokpO6Vc2/mJJQWNVV1dn942RmCd7Slxo5Av0jQJcWHH7YP59YKmKKvEVE6PWvmbQZs3ATJv8AlozFyGZqjQE0J5XrSKAXS5NevADp5aRhUltGro1uP7wzXh1yzvJyF/zSwG/uH3WJsPg50wZkSwoJSS4ASAkVJJSz/fSCgK+rZ6id3L5rSKeZERI2bMPhCSR/7iH9HhlPBP5bXYmvv7RAZtGLv5a+/CJpCoDGyJ36G60jZGyJzAgI6Z0uOoJcWg/CAPdrUCvqH5wQqWCkAzElQ4glLPqQl3vqYOKFQJs+UuSXmSnHHOxGmgMRbYQVzDlSoJFhU6VPGGEvDKDOuWNbF+TugM/WN9oy5cxKUhKgtDhS0gZVAkZWH6hUE0o0JpUMrC8KrUEdfukTJlqAbdY8welgWiafs/L+b1BEao2cTdafU8IhoKNEYc3sIednsSiUvNMUUjQhTeVD7wtl4AarDftE6MEjUAjWp+nw4xStFJD/AGrtBC5gV3xIyipVzrUgmv28Z2dNw5/zVqtQBR//AJA+I1iujDptl/7lH5xmXg0/+mDzzK+sFhR7aZWlZEuY6CaHMPd4AJmv4q2uPpBGJw9d1Cerq87mPSZBOgB6H6xIUYTh5+mfySoaPwjVUqfRzNrbxB3GnlB0zCKIqfblbxPHhs5QD/1GIuEMkto+aChULjIXqJjgs966XtGyUNdCgX5QYNllL5wp30YNp5+1tY0lYcMdDYB2prRqnlDSA2lJpRC2vc3/ALX/AJg/BKUPEViooFK89IERKFBnS/N/lziVMtDPmuxYjT0d/pFUBYJ0qSqUlXfS0kf+2pKvNQlmrauxeE2LnpQw7xSrWVMI9yOPCNZclAJHeG+gV70pEisHLP5q0Z8wca1MFCQLOxhULkhrFStdbl6wBNerE+Tw1nYcJYhaBo2dRNRXRvfSAsQkBTAoJ4gFj6i3lCoYCtB/1en7xgPz96Qfuh3WkcKKt5JcU+ERibLr/UV5I+sOgIkACpIfoT8oJQz3uOJ+kaoVLJFVgWchugo762aDE90CkZlEOLBTtqakDhrrBQGslIFd0izfK7wxwUtDvu3Fr8w33eIRhpOhWriWKX9Vlj5RNhwAWCbHVRPt84Bjnu08B/8ArV9I9EnfD9Cf71/WPRNMqiroWkK3klQ4CnygwTZamEuQpJBfMFFRcDgRlA5cfSAFEaC3HX0DxLNBIAXMOUnQktxoebUfhFpkGE4ohSglRS9yT6uz1vzgjAyAq8wFWgAJBbVyOPLSBZ06XmFFqAAYLUKl9crFjwfUhzEGM2oqZ4ggnQhJBbQUNQLB3aHYUWAGZ+VCXairkf3Ehr2HpGie9SoqZ1O5UVpf2P37RXZeJAYEcLlX1DQZ+JzN4AAA1Gbyet+sFjoaT8ZOUQf6quG9pwpAc6StznlTOZUeHUPaMKkSSpjNSHF8ivSxLtxaIU4WU5SlaHqd8FL+bEWa7awWIJVIQlQBUUjiJZvwa7WjyMPKT4hm1pMSADUMxrp15wImSkUdBOjVNTy+6RPisOUJSrICCKNcXAo7jW4GvGAdGTIdTkUJLBDKsLUUSaVepiRKpZAdUxKd5mlmrXarF6Dk9YFwssrfLLIbokJb/UqgHNxeNp07MwVmJr4iSBTTgPukIDM6RLVVKZta1SPJi9R5REqQEiiVhruA3X4wXhcCgAKUUhyxS1W1JBaN8TIkpByzCSAMoCWArUFyKNWgvCYJgKMpFVAU1Jqx4JSTz0pA8yYAbi5eiv8AxiZrgD2bygWYhiyjls7MT8btziWUarVvPmfhesZTm/VfR/WlImJlFNM5Op3W6MS/Gr8I0MuUPDM/7SzdX+DwrAk3fzuSKhmbo5JYeUZE1Gbdzs54O3914En8iDzpGkkG5aFYxkcWxoVAaW+IHWNglJGZUwAu5ofj5k/OIzLUAFMsOHFDVqRJImB2VndnZwl/WrPDsTRoggc2JIZ/WopaMBeYgZXVYUBJJrqImnTgRRgzPvE+dVfdY3l4dSnZh86czY1ikyQQ4VQ8SFDhRNehFDTnGU4ZVgk+qB1YE1NrQ2k7OJScsyWo/oBAL/A30JsY1mYMlgWdv9Btxq3JiXhiEyZa0HMAaV/KavZteFmPONlZ2YkA1o1n8m9LQ0GCcBkueFRyYgVGusRr2TOmO0pLhyVOEAPo5UE1aj194BCYy1FRdVtafMAROcOQmpXV7gAav7iJTg5so1TlUDrlJHChNORiCfLdJJXvPYpNaO7inGCxkkljTKFFtSeOhBglUtYGUiUhBALKyPXUOkrJLaekJ5SVXd3vyHnQ+UarKmenqPrDsQ3E9SEeOXLehDDOoGh/KS1/0+cRiYpSQStJYEBL6dG82rrCYSzxA4t/MGITQBKl8wVJu9GaJsY0lYcAUWimhJGjsCpgfKDcFKJdSaAUJLced/2hLLw0xSsu8Twd4MwWFmE3VR+IbzNukOwLN+EV/wCrK/uj0AfhF/r9xHoXIvRXpcxKS4TmP+o01014+UHYvEomVKcpp4KA8acfOMy8OkE0KjoCKA6kht4conIDuUpLhjRraskgP5EQhEX4NHd52mgGyiUs5IYZSQS76HnC0SUkFy1WFCPN80NpuHBYssk8RfmNT6CJVbMAopLFt0E0JpQsQwu5qxibHRWiasAB05dSYkE4N4Uu9yENX/phlO2UHL50EaMDTqa/GIV4NKXcw7CgOdMSoAZQC9xw6NGcOlANSQ3FCSfcwTKwjhk38+HWNf8ADFXJQB/uFLXeHyFRMcWB4VKPQBPsl4iTiSTwvQj9vtoJRgJaWJPeE6Cnvr0BiYLlZSlcglQspLggaggu/W/Mw+QARxR1SlR5gK+NYnw00GyUA8gzeXWC8LgZRKSmTMIIS6VTUpS5LeJny+QveHOI2pLA7idKltLLIBJGUVzSxMSVEpcPmLu9Xg5CEE3KkOo5leQT6PX2gObiZRdksSxozCugU/o8FTzLzF8jA/rzBieILnT6QMuXKq60cmSfQ1ce8JsZH+OZLIKh1IHukDT4xHMxCS57sEjiuYR6ZvnBMlAPhCHFXf6GI5mGdVVJS9Sov+8KwoWrW9wn1b7/AHiWThA9FoFH8YPlSr8oNxOzkJqN8GuYEZQ9rGhd6GMycEbhDnRmPuaRNjog/DpfxpbQt60DxulWUjuzXUpp+8GqwGSWlRQo5lUtloagnj91gLvgHHdkPa1tdBCso3GMIdyp+P7taNfxaFUUg6soEBjQ2ysRQ+vKIECWosolAP5spPsC0McJgcMKmeo1oMrP55iR5CARokpADJUXp4Gr6nq0SqVKFZmZDXFFEluGZwCWvaD1YOQvKETVyiRZRUqX5EnMHsxB6wNjNgiW7zAoUIyFOtdS6aP9iKTIYInFoB3TxoB91jebtBYBZJaxIUFJqzOU0GkZkSXUWUkkl6hF+JLW84KVLIDfiZeXUMW/tCWPUQ7AUK2ksO+vP7pEatoTVuc1Bfes9Be56QUrIonMpIJo/dhm/wBoseY4xmfslyGWFPyYehZqcoLChccXNS4IIe7v5Hh5xqrHTFK/qzFkUB1YAMKWoLCGCsFLG6Jjmg8JAv5nnGZuGkyiAppgdiRmDDiHYk8iGpBY6FRzAkKJFDVnejjXWkbScGpSmSkkkPusaM70NOb2hvL7PTZiVrkySpKElRIWCCl6ZaVpVndiIUTMWpIKQ6QpnFR5VNR1gsnQZhEShRaq1rkKulNXfmKRlGFVXItIe1FA/wDxgCRNLOH+TAQckqDO7UIYkj2pBYBErCqAcn2cH1+DQdhpNvm3wMDSJlaD4/OGcmf9Bug6w7Q6Jfw44mPQd3x4n+0fSPQ9FWIpstT7jHkfjUxPhTMN06aCG+ztlBZVlUxS7k6i8aY+VMlrCc28Kgjkb2vaM+QI2w2JmgZEOQdHb509oHxWCzHKqVNSq5yqB6M8ayZrn+oxzXIDH0dobf4UgJcuQwVQtQh+HzEJsBUnDS0eOYtI4FYKujJt5kRjGY+XMW6QpAFgGWwf/U5fzZ9BB8vCSFsDLKSBdJA4Grg8eUGDZ0gDMJZLU3lE140bj/MKxinC/wBTcE5aAqzoQBrRRQHrT9XOBsXsg1LrVlLKUGUkHhRjFjTLkrCUqQpJ0WhRBA6EkK63gLa+w5RKShcwJJI3iFHMwL6Bq8DByFQnRsRTgGYoBkl1DKA9qlUTYiYgIyoCJindSlKJVyQz2q7gVpwgk9lWS6lqIBNUqAJo9igix4xBO2NKYASyRopU1WZ6l6JCfJtBA5DoTz8UtghRUEpdklyA97vSvtA2JSuYzklrfLyjoGz+yUtBAmpKqEn+ssg04BKTetCIZ4jZCEZky5ctKVJAUGzEh7uoEgg2Y+sLkBzjZfZeZPLWfr/4mD8Z2CXLSFd5cKIDZnZeUhxQHi8XBclEhZQBVkuLgsPK78KRHP7QZEZVykrQT4dKjpQtwgchbKBJ2EkgpzjO9HJHkzM568YixmxJsrdL1alQ9aXDkPaC9u4xClkyklI4Egkcn4RDgipQIzqALOLip4G0Oxi+RhpiC6XHFi3rWGOHw00y82V0gsHCiH4B1M9TZ21aG34CXLmZJiCtQALpUEjiAxQoGlzeGGC2eJgUtZUScoq2rk6cBQBqtBYFfkCeiYfEhRLHME1NP1U4QfKVMJKZgK65VIIcULsGFKi6awRtDC90rulV1YeH0oxbrC3G4xYUQVFhRqW8mEK2x6GJ2LgVUWZ8l2JCFBQbjlUkqsDztDLbfYbCSEp/+4LlukECYkG7aSw4ob/xFSw2MKaEm+gEOUzpU1aO8zuXCiGqPIgu/OBWS0KNpbKmSQVS5qVyxaYjOqlK0BCb/maEcuaX/wAxtSQVE+gudfnDvtDgVyVhKZqikutFSKcxobWJiuYpBc5lOeLfvFJkjLCYuWCMyZkyhcE5Q/JqtyeGuI2xIWQBhZctADABagr/AHFWZydauHhFsTZC8RORKSoDMoByTx6GDpuyJYJSVTMySpLAhixNXIfS3vD5CMyci1NLzgsd0rSX4VasZSFAkgb35VZvDQjofOJML2XnTgoyly0pAcglQcDmxJhUnAFJAUupOWg5s7nno0HIYNipszMXUDxbKPgBA6lK4ekWhHZKcxV3yGqTQvSF83YqEE97NWQCxyIDlw+qoVhTZHL21M7juVZsrqO6ACXDEF9NeNTC3EKdRNX1JIf2i5YTA4KbLQlEubLWKBQIUVgvVRJYEaBKW0iDa/ZhWHlzVibmShTCgBNAa0P6tITkHEq4lAhyphzuegguRg0EPmIfgAer1gILLuL86xN+JUeAHC4tz+ENNCLdsnYiT4ck3gkzAj/toonk/rD+Tg1y6qQwNhVx0HD74xz3DzZgqCA/IceYp1EMZGJWoupRUbkkuXa/OGMvXejgfaPRWe+PH2j0TY6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TEhUUEhQWFhUXGBgYGBgYGBsbHRsaHxgbHRsbIiAfHyggHRwlHBgYITEhJSkrLi4uGB8zODMsNygtLisBCgoKDg0OGxAQGywkHyQsLCwsLCwsLCwsLCwsLCwsLCwsLCwsLCwsLCwsLCwsLCwsLCwsLCwsLCwsLCwsLCwsLP/AABEIAK4BIQMBIgACEQEDEQH/xAAcAAACAgMBAQAAAAAAAAAAAAAEBQMGAQIHAAj/xABEEAABAgQDBQYEBQIEBQMFAAABAhEAAyExBBJBBSJRYXEGEzKBkaGxwdHwFEJS4fEjkhUzYnIHFoKi0lNjsiQlQ5PC/8QAGQEAAwEBAQAAAAAAAAAAAAAAAAECAwQF/8QAJhEAAgICAgIDAAIDAQAAAAAAAAECEQMhEjETQQQiUXGRFFJhMv/aAAwDAQACEQMRAD8A57iklIPpz6W5QpWXMF7TxJXMUTqTTgHgMoiLOriQTVxAFGJZifaIsl2NeEUmYyi7PBcZUWiOUAVAGgesZnHeLc/SGT6sm7xo8mYTaBXg/Z0wJqfg8J6RUPs6D5ODZIK1ActYe4aclUtImgr0SsEd4nhU+JN91XkRAezcD3xzGtxdvv8AmLFgtmJCCCQQLs5HWOTJNez0IY6QsnYNUsJUCFImPlWl25gg1SprpPERHIRNJFm5fb+0OyqXh3SkiYFM6FAZVcKGxrQiohevEkuuSxl/nH5pZJolQ1FaLAY6sXESpNj40ZmbOWzkmJZeGKWJs/D3tB2zWmJI1LOLca34aUvBM1BSA3xFvUxnKb6LoUzpagAz0qRUfLyiHGziPCLnjrrfSkOJqnclnFA5AMASknNvZndgRoH6QlIpJgP4hT71QL6RNgcaQolyBo/X74Q0Vs9JO8HuzuftmtC2fhzmNFJawuK60pFKSYUywbO2olKsqs+mlvbrD6ROdgFOL2f5U09Io0lMxxlFWr7aXhtsrEqlBRWmnQDXQxcJV2ZThotC1tQ15tr0P7QLOyuSSa9Ph6fdIDkdoJamdTHoPR7N6RDiceE0BBcuofvX7EbppnO00Fd4GYE6cuT0DaRqkl/E9SLOflR4iRPzPYBg7l+GrfdIllKGcmh5tag1owrrFpIkiRLNSVK9ALehuYkyzHcAt1LedYyoApfwl3dNOjg6c2iNRqG47rM5+tKMx6w+IkzXFGaSGIFGqS5pzrxgCZhFuHWagmz+h1o1vSkO8NKBFQTlra38ffCJUyUN4UF2uBfRrat6i0JaAqaEqCglSlChA9X4cAfP0iSTtFIWUqmgOLKBodQ7EP7RZZ2FSHIyszOQFV5A0sXoIrmGUuespCQEUObInlYsafvBQDrZWH745UZAoUIKm6XGV+sE4PZkxa5spJCFymdK6ZvOqSLB/hCnB4eZKn5g8xANUAMLnUUD8G1hpjto4hUxUwd2ncCUpKHCBpQhnbjwgDZHtjs/PRLQtaWctQhwq+huW9oCw8hQIJd2A6e1+cb4pa3PerXMBJUrN4X5DwsG4cawVhSKlBAtlDApY3+cAJC2elSaEAXsAlgepvcU9ICXNJUwKqHiNKXFONNfOHuKWSDRtBRJ8oWYfD7xKnez8KVBBvTpCGQ5f93oIzBH4McT/aI9CFSKNtPZRTMNsjuKu3IwFj0hAA87xdsXIQsFwONqppyDMG5xQdrKzKLEUoGfjeo5w2nZd1GwO+lYgU9xpGyaVjQTa6RRk3+mqw5c6xlfh1eJZUx7/CCzgVTKJD1uOfOByrsI421aFESSpjXjOKkFCilQIIjSWRrF9oxVxdFl2BtMh0uw4Ui0LxTIYM9XY+/IRQtmHfBS9NIZ4vaNWG7erat/HpHLkxpyPQx5PpsK2xi3IcgedW6DTm+sL8FtLu1hSFHMHFagvcEGikkUYwkmTiTUmCcDKQrxKasa+NJGCzOUqR1DsqiXNCpqN3KXXLdwmtCDfJTW1rMYaYqWk3IH3wH0is9lMuHQqbnYJDvm8qj5WraGeE2ujEEqlLFAc8sXS3508UGlNDyYx52SH2bXR3xfSZNicGDVJSTwa9Onx4xBKkpSC6ku4Ffhy/aNNrT1IACSz1c0aKrjtsKmlipyPfzgx43IuUlHst/4wBQDvXlEW1llSkqzAUZntz6+UV3ZmGmqGZ6FxvG/SGaJJQMqgcw1FR5fSKcEmG2gHb+1lSiAgtzev2/xitT9tz1+Jam4PT75w521hs6g+Yk3fX7t6Qk2wAhXdoNE3PNq+kdeJR/DizuS22NtkdplSE5e7StR/Mon7/iLD2c2ynFTAmYnIomikkgEvrFAwC0hQK0hVbF2PoQY6n2WwODxCs0uX3ExLbqSooV5KqPWFlqG6DE3NdjifsxUtlZhlsRVy5qOXURF3DltNb/TlDbas2auaEolKZgAGdzRjTV6wMEFNwCRUpLlqN0JD2H7RWOfJWTNUyOTKudH/gWqX0ggSyCClL1FakcXp6cvaIUIVMSTXdD2AYceVATwpBkmUwBL5TUFzWnI89eMbGdA88qSXPh1G9TibdLQQg5U6JB6sOL04+jdI27tSiVCguW4OOIb0AEZnSiaZnp/Jq4sNPlEjohSkAkgk8wdOD61iTDCj8LMKUr5dPsaKUEgmpdPI89Q4FPeDZUvdZSSCxAt8hd9HhiF05Qz1BAr662JFuMAYqcHfeY0c5gdfIgdOMO8Vhqj/cWs9vu0ArwYDF6i7j6j74wCIsGy/EGyu1/OvTWChKCXfQcOQbnG+GlJSaHik6n04wDtUlBcndLAU1LP8IRXsLRJKqJCydQATSlW49OUCysPvkKDEO4IUGvp96RtgdpTAvMhakqBalaVDcHs/wDEMV7RXNX/APUMGGUKIAYuD14gjhFE7Bf8PHBX35x6Gf4EcUf3D6xmChWikq2klCVZUBSmIBUpRo2oGUacIpu05swOQmWA5ZpaPVyl/m0Wgy0qd1WHF/2u9GJhVtKWDLW2gOV2+xSM8jpm0OiqL2lMAJC2odB56NWFi8cslyp+oES4kGsBKEaRSObLJjrA4wZCVypaqs9UluO6QPaGmB2jLlpfIpyXBzApApQihPV4qstdhpBu0sQ7JAAYCwA0jOWO2dGPPxjYfj5P4hWZCkFSj4QWV6Kb2gFOzCFZSkvzpGuHwLgqUd0AE8a2Ahzs/HgAAAqSNFsoM1m4a0tCf1VIuMVkfKa2CS9nqAegEAYpwoZrQfN20VKZMtID1ABr6l4gxMsEbwyvUXeGrT2KSTTUfQrnAOwNNI0Cokny2N36RHGy6OJ6YxmbRUqWmXpr62+EN+zWIEtYmpOVSLUoaVeKuINwCiFcqisZTgnGjoxZXyTY67TbR/E/10FQDtMl6IL7qk65Fc7FxZor6J5Be7QZhcyXYOSrKUmxS1R0PyEDYqQBVNUK8J+R5j6HWHBJKicjl2EStpzAcwNuNoY4Dbsw0VWvP4Qnw6dIYokJuLmgiZqP4b4ZT7stmFUJ4Ck+IVA4sK+f0iq7SwJJzCoNenKH/Z/BKJOVRSU71OV4OVswz0lSVZSlLqCqDWr8I5lPhI6pw5x2UCUgpVWOg9hcWlKlhS0oGQF1fmY+EAVLu9OEU9aApRLgkaQ0wwAICAScrHVzqw0HWNsn2Rz44ceju+BxwTLBYEmxG8FChp7cLVhNtLEJUXYMTVvv7rFe7HYqYlDTAWuMxLCl/cQwWtanZTJ0oRWz/HrGWHVoeSPs3wuMMqa4YJLhailykXUTUOGpb83FolwyylQySz3CWQyyFG+6sBJYIIrXiLQHKmFKVJLAkMS4Znci3mzwzGUJQUoSFJ3QysrpqyS35Q5LDjGkscnNSTM00lRMraQ0yM/6QW9n0/iMYjHAgBgDWw+lIEnLmOAwIegd2Ftbdf2jREpZQqYRllhQSVLIAGo5k2sOEbEaJ0Ts3iTlL1yPXQF1OPJx5QRImDL/AEi9fC7KpemvkTA+zUSpqVnvkJCA1AsgnkzHy4vSNZuAnJR3jHu1WLh2e9CSAedOMMTCpmJK9WahsD7vy9YmlrcENw1HD1gMz9CXuSXL+T3HWnS8exGMMsEhWYBQcNVtHGgdw7twMABKJgQreIrQc7XeK9thYmLsSyh0sfLlbSI9t7UWpUp/DdqEXB4ObHWJpctSyFpQDZwXDtThwEA6LB2RwaAl1JzOaGrv9YcbX2ZLnBSUnu1lmBqOr3GohBh9rBACEAJUUvUNV2vzaITtFbkEgkki1vX2h2S47Jf+V8X+mX6mPRD/AM0r/WfQf+Meh2FP9AT2Vmd2J4DyyKsoFhqT0b4QEvZtDlDixoPn8uMdR7OSAJBEuYmahT71mdNQ3X4xW9tbGOHYEpKS7KJD2sX+/hE5IckEMlSOKdpNmCX4Qw4Ve/8AEVSdKIjsXaXAZwGBD9LvepOsVSfsQpQVLCTev15xjHJx0zaeLybRQ7RLiFZi41aGM3ZilFkJfVk1gKZhMvjUOeXeI9Ke8bqSZyyxyjo3Xiz3YQOLvxowEekTMpDF2rw9IwtcsDdQpR4rLAf9I+ZiP8Up3DJ6AD94dDU6dtm2HSczjrG+MmrKjmBDsKjTzgfMp3rfrWCJaCoglSAQfzG/sYVewUtUjAYHKAH4k0jbaGFUnKVDxPUClI1XK3nJ57v3aGQkd+qWhJbQAvrdvSJcq2aKPJNf0JpcomwJgoSilgsFNDej/WL9srsvJA35gCgHcFreQ9Ytm2ezErE4WVLQwKSMqglyHLEO/h11tHHl+dGMqa0dEfhtRu9lHmKlzQiZkoUJQ53nKUsXLeLWKyJBSpUpQJQS7gPlayx0seIpHUcR2D7umHOZFy6iC/TWkJMPI7uaxTQgpUk0dJDEVtGOP5cd8dnRLBzSRzybhlIJSQcw9CNCOWrxLgp29XSLntDs44GUOBVCizlJuk8xfzMVztHs3uSkDUOY64fIhkdHPLA8X2THWx9ogEsQkEMGML9v7bWXQDlBoQKA/d4QonMKBvOCTMQfG7NcXv6Q/GlK2U8zlGk6ZAmZkLu7jT6QSNpqSBlLa0Le4r7wFjEJCt0koPhJYFubPziXC4YLBAPOsbNLs5lKVuKLTsjtriMuVUwMwFWfpW4h92Y7W/1UhTEFTsbX4WMcxnySgsfsRumblyqQo5teVYh4o+vZSzNakfQW0dq4deIzB6CqEB0ln3iwcUvAu015FJCUhSJgzJVcV0duXUF44ls7aMxCwtC1JULEFjWO1S9qzZuHkzCXJo4opwzijBqg+cYS5Y2t2aQSn0eRNZR4ueflQngIjxkpM2WZS1LShTFkqI3hY0F/pB22AkqRNCvGAFUDFQF+ZOtNIGTLDsOAobEfX6RrjyckTKAtlbDAbJMXKAABoVJPUUU5NXcjlB+BwZQoiatK0OSnJmTxa4ItW2sZXIFnSnqWd9GBYekbCUQRqRw4PXW9I3MmFzdnAgd0czWBYK9NeoL8oo+1toqlz8w3ClTe1iLFJsQQXEXrCSxMSpOV1gHLUhiKver2bnFL7W4edMUlKt4h8pIqA5GWgdnBABNKwCHcrZn4uV3ksb6SDlD5DyD+BV2BvodIY7M2QtKFzHICBmY/DQ/GAex2CmIw0z9WVmZQIvd6ZbVD8wIM2F2gMxCpc64cBZs3Bf8Ap4K06QNFXQi/HqmzHUWJcUpqXF+lOcPDgB3bkOOLaXflQXtCbFJ7uard3nqOnWly3nDlGPJlgFYtbQa+fUQehMW93K4j0EejH/UP7VfSMwhbLV/wwmhYUc4cMClmPJqsdbcYsvabFSe6UFEZgwDXBJsObPSOO7E2z3c1MxCgSC9QSH4fbx0TYaU4lRnylLTODlWcpUglvDocvSzRoyJLdinGYbMg0KhdyCPl9+8Vfa+zilKktV7GjljqPP2jrPZ7a3fyt9D0OZg6SQplAcbg0hDjdnIUpYUkZAogFTgAPTmrSgEc+TFe0bY81aZxvA7P795alFJFkigvV9T15iEczYM8qXlQSEPmJKUgDiSoho7HisAhIOQFZ6FKRS4beV5nU0pFQ2hsFRmEkJAJd2fyGjfSMlKUX0dDUZoquF7MqmIJzyiRUjPp1AOsKVyAHSFyOu8T6lJaLdOzJBlqVuvVrsaacIrO39kLkbxIUhR3VD5i/nGsJNvbMcsElaQLMwEwpZGRaUuXQtBJ5s+ZvKMYbCOE5kkAm9n8zC4CCsLilpolRHQ/HjGrTo54SXLZ0zB/g5UtCpiQGFCGzEc9DAE5eCQBMwqv6pLsTUcGAp/EVNO0Umk2WlX+pO4v2dJ80xJ/hhKM8ouTZBGVbcQLLH+304cvip7bO7y30izSdpJJC5igxO8YvOxsYubKT+HVKZL0uW5gdY5RsTYisTMDDMEgZku63dma9+UXXstPThlKASEF2ING4itRHB8zHGqXZ04ZyktrR0ORiQ4CmB4AxHiNhyZgVmQMxJLu1eo0ivYPEKXMJSzDnrzpSHkjadgtuGYA3jx5QlF2jZr8Kvi8IqUogNQwHjtjpmyEiekkhIKVpLlsriuvBosu1dmFblMxIpQVLtfWgNIRYDazS0JagylmqKF47MeSTVrsVJ6ZzvbWzJaF5U5wGDFQootoQLaNzhacCSlw5oeVX+DHSOrY/BIxEshKAGqAzaV01hBtDY6ky1LSguA/CoUBr1BflpHp4fmWkn2c+T4ybbKLgp10KAKX1AvyN/SD8fMySx3aQATUtrpBmG7OTJiCpIKVoG8gkOWuU62YkGt2eCJHZyaqSskjLRnBJofZtQdI6JZYXdnPCEuNUVxOLCwrvnJCTlNXB0jfY+zVz1kISVEJKiBdhc+UCT8OpCiFCoLQ37LTly5hmJYBIqpSsoDlhzN7BzG8n9bic0NzSkWLD9l0IlpmLmpSoqYoNVNl6sA9PeLH2K2aTMJOfuU1BBIANHNaWgPs/jZE1W8uWZgCic7hJY2CTqR+o0i0qxyinJlCFAWJy05WDdI4Jzl0zuUV6LN/h2HWxmqGUUCc7VNXfm8aTsOmWHTK3QAHUSSz0FKNzFIX7E7S4ZCU4ebuqtvJdKlG+9WhJ1hHhttHC4ibhZwCpK0rVKSbq3mypNgRTgDodIMTkmYyi3djvF7QAshDW8AJB8wTSvnEMrGLIdwGJ3ciPkNYWLxUuYhCpCSM6TnSWZKgSLvyByk29IxNxRSk0voB0r1+6x3wlZi40MsTjgEOd5RbwoCco5qbnoC3KK9tLEKTKVPmELJm/wBNSSSGUymOYk0L6JBfoIa4GTmIoX4caRHtBEuWopUhiUFxRiCxLOQM6WBFzSl4mcW3aY01RBgNrTFJClKCcjkKGUMfKNZXdzlqV4JhckJDBRLFRpRyK1YGrNr4SzN/oskJWAyk0d6hVeXtEmztjKQoSykKUlTEpqCWpe1G+kaiDZOyULSHBCw+UvcXbmWt0bgwn4Zr5h6/dYu42cAkBQZTDUB24tR+fKF+Mwbq3lFzetQRfoLwWTZUe7Tz9/rHotX4CX+v3H0jEVYWcpw2zFSXVMIyJNToR9fKOi9hsTJmJpZQKMwOQpDGvPg3OOfzkLVhyMQiYmqSFVsytKDhEfZ/GTJCkdyVLBL5WZ21tXS0THLF6LcHVHSNn7LxODSEhRmJSVEHeSmWFNYiqyWFHAH+qDNj9ssPMUuXiw0wHLmWKsC1RoH4XjbZnb7NJUcQlLg1yuvLwBCQQDyUoGKp2nxWCnzZc8FaJqyQqUMqVjgphoa3INqwckZqDemi3bYQELDDI6QaLJSQbEa5TrZjCxUtyHFOnxu/WGuzdiZ5AmzDlQlNM1Sz2I+7xNNlSu5SZKmmUNg6gTYiw5EcDBSKUq0VHGbGStt0hqOAfsiK1t7YSggy1ZyHChuKoxPkNXjpW0MGtCc4Uonnoa3II5RUpmOUZxlzSTQECwPEUrw9TGThu0bKd6OSYrDJlsQDmOhsI0Rs2at5kuWSh2cWfhz8otyNkImYxMueMgUsDKXSBpXUA0L84O2b2YwxnKTOxYlpRNSnujxUSwGrEUd+MS8tC8af8HO6vV71HD1i97Jx0lcpEibLSpI//IuciWUE8DQ8Lu8Pu03/AA2UqYqbh1CWHYCc+8bOFNrzD6vFU2POm4Sec8kJUgkK3Sh2LKUFjhS1K6xnJwzxLx3jf6N52yU5itGJlBdDKWZ0vvE8UKOYd4lvzeINqIXTcPMmzFBalJWXfupZmJJBuFO5DVf+Ytg23hJaUr7sTVLUElp/5uJdD8YX9ppeKws/DTZIIGIO4CQU5yRlSSQ5AfzaIeNxpN2/4LWRLfSJtg4NEoA9/Mzu5BkTA9KO/S7xMvHTVlpcpAIVQzZ6ASOgch4seH2pLnypa56VrmKzCUpO4QBRSgDcPZ+OkK8OidJmLyOohlKIQogJuTlc5XBI1Y8oxhghKT59lvLNdC4/4jfNh0itlEu9tNKRtJ2Hi8gBnJSa5dwk2NC0t6U9ItCMUqapP+X3ZCwsZXJJA7trtwIN6QQjCzQtyQZORLMWUF5hUEaEG1qR1LDBdRRg8kvbKDhu0smSuZJxBxK1IKklUpcpLEajMQWp4SISbR7STTmHfiYg0GaXKcJ/SQhZFRf+IZ47s1LVj8SncCMyi7ChLWTTdqbamJJGwQEA5UmYx3QHBIJBS71oSb+VItYcffFf0Qp5O+QtT2qWVICZMkM9JaJqHo3EgNyvFk2N2lTkZeGSHXmUXIBSxa9QqqanQxJs7ZKAtKilhQEZSGoTQPW/6odqThpaktKnqyqzD+mkigrQTXuxqIwy/Gxtf+TWOaS02VteFkY2bvYdGbMQ7neD7tQPEE++sVrtB2dSmcqSE90U/qzBIo9KF3BFecdMwkzDoExcuVMTOK3C1ySBvO4uQQBze0EzFYaYF95IWpZAT3oQjN4TVLqDVAaMscZxlSuipzi1dHKpPZrDhAzY6UhZIdAzEnrmysfWGe2Js9CJSTNlryOkKM6TmKaZUshaiwOarC+saYvB94tZXLZ1pGajpBUEkFIYFg+ta9YMldlsHLQVKmLmqYsAlMs0POZ78o7HDVsxU6dIX7e2iZiUKSQ6JYSQEkuQbuza+LlC2ZtqfPnCbMdkpIl5aszOAXJuA71MWzCbMVkUEow65awlaEzMSgLTQUOWtowcZicLLUlMnDqCgdxO9UhrlIt11jCE0tUbTV7TG/8Aw3lkv3oAlZs5MwMCQ43aVO9paJ+0EyTLnLKZahLJ3TnbrdCiA/PhaC+yKlrkGViHFc0tzY0oSBWj0jHafYS5iD3eg8PMC41/mN4J3Zzzexd2d2pLVie7KloAAIcJINHJdg/W0Ku0GMQcQSqck7ymdLi9AcpPSohPLkTlzEhLpWC3hrb71+sa9o+z8+W6yHAGY0oBxPAClS143Jqi/wDZZCVrQCU0IOZC3YWtdvK8WrH7QkyFK7v/ADHZTlhTVj8RHEey+1ss1l5gAxNHYAhyX0rfnWLhtDtSZ2LEqWhMr8uWhCmeySGdQFBQ9TA5Loni2W//AB3Op6Eaih06NeDsdh++lgy0pz0FaUIvWpblxiobO2rhUzQFpygeKqilVKs5enItyi/nESJgPcLQ6d102eu7wekCp9Ey16K7/wAv4j9afRX0jMN/8Vm8B/3f+Meh1/0Wzks3tnJAKUCcE6lXdE8mJDnWM4TtCmaVpQcTMJBAyypSlHg7DMz/ACijTkFRLHW5V9tEmDmTJKs8qapCwCMySqxDEU0ILQL4mP8A1K80/wBOh4ftjhQMsw4lTJyENLApRQ435PEMvtvg0LzIzoIBylaAs82ZT1Mc9TgSbFRP/UT1jT/ClqNCP7k/NXziv8WFdB5pHZdh9vMJMQQtC1MQ53ilRqxylRytDBfbXAgvlUDSuVA+KgY4IdlrSfEx/wByR8+seVhVscy/+8N7qi1jpdEcjuc7/iHs7UTD1Ev5rgOd292UVBRSrNxIlv8A/OOHd0f1DW5H1iMLI/MPr6GJ4BzZ3bF9sdkYkJE8JWU2KzLcefeA+8I8cjYC1Z+9Uhf6grN0oFkekcpE8i0xNeZ/eHHZ5OGUVfip4lgIUQWKgu+5QOFGjXesT4oth5H+nUl7SwGLTKljHzT3YAcI8RFlEEFIUz6MfKNtt7X/AAcoKTtBcwunKidLkZSHqwCQugcvazmOPYHHKRMzy1JTwBOlWdixU2pgjbuImYhipaS1gAl7dXhf48UrQ/LIuGK2z+OJQtUgqKCSAmXL8JfMlQ/MBV+DwPjNphckYdeLTMlgBkTVoUkMCxCt0htKxzpUgAsVMen7wZhdmoWlSu/SnIHOZBrXRncweKw8r/C5JlYcFBROkSSk3TOWt61YGYQASHokxZsL26MsKHfylhRGb+murUFf30jj+VLf5p6ZDDDZuDmT1hEtRKuh+JUE+sLwpsrzOqOsYDt5hwaoSljUypbEityXPw6wwwHbWUpYKUrZikpK2SSVAhWX9QY15xyfEbIVLXlmTWUXFJZX/wDBRg7YuykzF5FLCyQ+RfeSw39vzjRY1+Ecy84bHomYubMWhkTFH86SxBLGqmYgwZL2dN7rLvZ8ih3uUKLk08IIoLONOVeQbRJlLUnvJZAJoEBhyDuqBUYgBycp/wChB+kS4L0UslHb8XLmBASkqR4CtRlu6QpJUPDdQCg7UJBpGNpYhAZIm90skKBYvkcOGKGLpSQD1jiqNoopmlopYplpDe4f1iKZi1mqVzODMW5AVPOFwDybOzL2rJC0lGIQJe/nQoEkk+FiA6WrRtREY27LSSO/BPeZklMtRIluncLpYlnrWscWUVmpzHr+8YTLU9vcQ/Gg8jOkypklWKUqYueJBmFRKEHMAHLgEG5Z6PWM9odpoQ6EJK0pLgmUpIWLkKDuRoRS0VSXs2V3VH79gxEyUJdT/uzghNKXa0QyNhTlJKgkLFXLTC3oBDcExc3Z0mTjsKZSGmTZJMtKjlkywHKXIGZJLO7F/rAuzVYBnmYqcsn8qlAD0do5/iUDJ/lkqAYaAN/pzFRZoBVKmi6FgHglTV0vQxCwQXorzS/TtuA7UYKWjIVgAajJ8zzHrGcR25wpSUkknmUAfHjHDZsiYKqSsPSoUOERnPwV7/KL4JEubOqdoNoImhJwrBd6EV42c/fKItidoSEzJWLlibLKSlSAtKS/VwQxbnHOMFi50pYXLVMSoGiklQIoQdOBMYSFMSy+dTV7aRSihc2dIThsIgqmpVNWXzBMxAcF3IC0M7ijkKPvAu0dqYWelCTgZ8sosoLQC1aOADlcu3GKJNUouFFTXZSiR5xLJkAByEktqC3LUUjJ/Hi3ZayySouWH2upCsncd4kkAqmrAUTpv7uUWvwgidjzJnZsKQjKGUErzyzxookkVpRqPFKlSA7pQGHD9zBiEqdh5sQ3S8UsEVsHkk+y6/8AOmK/Wn+0fSPRVGXw+EZiuCFYgmJZ3B61/iMpSAxILc6D11gokpO6Vc2/mJJQWNVV1dn942RmCd7Slxo5Av0jQJcWHH7YP59YKmKKvEVE6PWvmbQZs3ATJv8AlozFyGZqjQE0J5XrSKAXS5NevADp5aRhUltGro1uP7wzXh1yzvJyF/zSwG/uH3WJsPg50wZkSwoJSS4ASAkVJJSz/fSCgK+rZ6id3L5rSKeZERI2bMPhCSR/7iH9HhlPBP5bXYmvv7RAZtGLv5a+/CJpCoDGyJ36G60jZGyJzAgI6Z0uOoJcWg/CAPdrUCvqH5wQqWCkAzElQ4glLPqQl3vqYOKFQJs+UuSXmSnHHOxGmgMRbYQVzDlSoJFhU6VPGGEvDKDOuWNbF+TugM/WN9oy5cxKUhKgtDhS0gZVAkZWH6hUE0o0JpUMrC8KrUEdfukTJlqAbdY8welgWiafs/L+b1BEao2cTdafU8IhoKNEYc3sIednsSiUvNMUUjQhTeVD7wtl4AarDftE6MEjUAjWp+nw4xStFJD/AGrtBC5gV3xIyipVzrUgmv28Z2dNw5/zVqtQBR//AJA+I1iujDptl/7lH5xmXg0/+mDzzK+sFhR7aZWlZEuY6CaHMPd4AJmv4q2uPpBGJw9d1Cerq87mPSZBOgB6H6xIUYTh5+mfySoaPwjVUqfRzNrbxB3GnlB0zCKIqfblbxPHhs5QD/1GIuEMkto+aChULjIXqJjgs966XtGyUNdCgX5QYNllL5wp30YNp5+1tY0lYcMdDYB2prRqnlDSA2lJpRC2vc3/ALX/AJg/BKUPEViooFK89IERKFBnS/N/lziVMtDPmuxYjT0d/pFUBYJ0qSqUlXfS0kf+2pKvNQlmrauxeE2LnpQw7xSrWVMI9yOPCNZclAJHeG+gV70pEisHLP5q0Z8wca1MFCQLOxhULkhrFStdbl6wBNerE+Tw1nYcJYhaBo2dRNRXRvfSAsQkBTAoJ4gFj6i3lCoYCtB/1en7xgPz96Qfuh3WkcKKt5JcU+ERibLr/UV5I+sOgIkACpIfoT8oJQz3uOJ+kaoVLJFVgWchugo762aDE90CkZlEOLBTtqakDhrrBQGslIFd0izfK7wxwUtDvu3Fr8w33eIRhpOhWriWKX9Vlj5RNhwAWCbHVRPt84Bjnu08B/8ArV9I9EnfD9Cf71/WPRNMqiroWkK3klQ4CnygwTZamEuQpJBfMFFRcDgRlA5cfSAFEaC3HX0DxLNBIAXMOUnQktxoebUfhFpkGE4ohSglRS9yT6uz1vzgjAyAq8wFWgAJBbVyOPLSBZ06XmFFqAAYLUKl9crFjwfUhzEGM2oqZ4ggnQhJBbQUNQLB3aHYUWAGZ+VCXairkf3Ehr2HpGie9SoqZ1O5UVpf2P37RXZeJAYEcLlX1DQZ+JzN4AAA1Gbyet+sFjoaT8ZOUQf6quG9pwpAc6StznlTOZUeHUPaMKkSSpjNSHF8ivSxLtxaIU4WU5SlaHqd8FL+bEWa7awWIJVIQlQBUUjiJZvwa7WjyMPKT4hm1pMSADUMxrp15wImSkUdBOjVNTy+6RPisOUJSrICCKNcXAo7jW4GvGAdGTIdTkUJLBDKsLUUSaVepiRKpZAdUxKd5mlmrXarF6Dk9YFwssrfLLIbokJb/UqgHNxeNp07MwVmJr4iSBTTgPukIDM6RLVVKZta1SPJi9R5REqQEiiVhruA3X4wXhcCgAKUUhyxS1W1JBaN8TIkpByzCSAMoCWArUFyKNWgvCYJgKMpFVAU1Jqx4JSTz0pA8yYAbi5eiv8AxiZrgD2bygWYhiyjls7MT8btziWUarVvPmfhesZTm/VfR/WlImJlFNM5Op3W6MS/Gr8I0MuUPDM/7SzdX+DwrAk3fzuSKhmbo5JYeUZE1Gbdzs54O3914En8iDzpGkkG5aFYxkcWxoVAaW+IHWNglJGZUwAu5ofj5k/OIzLUAFMsOHFDVqRJImB2VndnZwl/WrPDsTRoggc2JIZ/WopaMBeYgZXVYUBJJrqImnTgRRgzPvE+dVfdY3l4dSnZh86czY1ikyQQ4VQ8SFDhRNehFDTnGU4ZVgk+qB1YE1NrQ2k7OJScsyWo/oBAL/A30JsY1mYMlgWdv9Btxq3JiXhiEyZa0HMAaV/KavZteFmPONlZ2YkA1o1n8m9LQ0GCcBkueFRyYgVGusRr2TOmO0pLhyVOEAPo5UE1aj194BCYy1FRdVtafMAROcOQmpXV7gAav7iJTg5so1TlUDrlJHChNORiCfLdJJXvPYpNaO7inGCxkkljTKFFtSeOhBglUtYGUiUhBALKyPXUOkrJLaekJ5SVXd3vyHnQ+UarKmenqPrDsQ3E9SEeOXLehDDOoGh/KS1/0+cRiYpSQStJYEBL6dG82rrCYSzxA4t/MGITQBKl8wVJu9GaJsY0lYcAUWimhJGjsCpgfKDcFKJdSaAUJLced/2hLLw0xSsu8Twd4MwWFmE3VR+IbzNukOwLN+EV/wCrK/uj0AfhF/r9xHoXIvRXpcxKS4TmP+o01014+UHYvEomVKcpp4KA8acfOMy8OkE0KjoCKA6kht4conIDuUpLhjRraskgP5EQhEX4NHd52mgGyiUs5IYZSQS76HnC0SUkFy1WFCPN80NpuHBYssk8RfmNT6CJVbMAopLFt0E0JpQsQwu5qxibHRWiasAB05dSYkE4N4Uu9yENX/phlO2UHL50EaMDTqa/GIV4NKXcw7CgOdMSoAZQC9xw6NGcOlANSQ3FCSfcwTKwjhk38+HWNf8ADFXJQB/uFLXeHyFRMcWB4VKPQBPsl4iTiSTwvQj9vtoJRgJaWJPeE6Cnvr0BiYLlZSlcglQspLggaggu/W/Mw+QARxR1SlR5gK+NYnw00GyUA8gzeXWC8LgZRKSmTMIIS6VTUpS5LeJny+QveHOI2pLA7idKltLLIBJGUVzSxMSVEpcPmLu9Xg5CEE3KkOo5leQT6PX2gObiZRdksSxozCugU/o8FTzLzF8jA/rzBieILnT6QMuXKq60cmSfQ1ce8JsZH+OZLIKh1IHukDT4xHMxCS57sEjiuYR6ZvnBMlAPhCHFXf6GI5mGdVVJS9Sov+8KwoWrW9wn1b7/AHiWThA9FoFH8YPlSr8oNxOzkJqN8GuYEZQ9rGhd6GMycEbhDnRmPuaRNjog/DpfxpbQt60DxulWUjuzXUpp+8GqwGSWlRQo5lUtloagnj91gLvgHHdkPa1tdBCso3GMIdyp+P7taNfxaFUUg6soEBjQ2ysRQ+vKIECWosolAP5spPsC0McJgcMKmeo1oMrP55iR5CARokpADJUXp4Gr6nq0SqVKFZmZDXFFEluGZwCWvaD1YOQvKETVyiRZRUqX5EnMHsxB6wNjNgiW7zAoUIyFOtdS6aP9iKTIYInFoB3TxoB91jebtBYBZJaxIUFJqzOU0GkZkSXUWUkkl6hF+JLW84KVLIDfiZeXUMW/tCWPUQ7AUK2ksO+vP7pEatoTVuc1Bfes9Be56QUrIonMpIJo/dhm/wBoseY4xmfslyGWFPyYehZqcoLChccXNS4IIe7v5Hh5xqrHTFK/qzFkUB1YAMKWoLCGCsFLG6Jjmg8JAv5nnGZuGkyiAppgdiRmDDiHYk8iGpBY6FRzAkKJFDVnejjXWkbScGpSmSkkkPusaM70NOb2hvL7PTZiVrkySpKElRIWCCl6ZaVpVndiIUTMWpIKQ6QpnFR5VNR1gsnQZhEShRaq1rkKulNXfmKRlGFVXItIe1FA/wDxgCRNLOH+TAQckqDO7UIYkj2pBYBErCqAcn2cH1+DQdhpNvm3wMDSJlaD4/OGcmf9Bug6w7Q6Jfw44mPQd3x4n+0fSPQ9FWIpstT7jHkfjUxPhTMN06aCG+ztlBZVlUxS7k6i8aY+VMlrCc28Kgjkb2vaM+QI2w2JmgZEOQdHb509oHxWCzHKqVNSq5yqB6M8ayZrn+oxzXIDH0dobf4UgJcuQwVQtQh+HzEJsBUnDS0eOYtI4FYKujJt5kRjGY+XMW6QpAFgGWwf/U5fzZ9BB8vCSFsDLKSBdJA4Grg8eUGDZ0gDMJZLU3lE140bj/MKxinC/wBTcE5aAqzoQBrRRQHrT9XOBsXsg1LrVlLKUGUkHhRjFjTLkrCUqQpJ0WhRBA6EkK63gLa+w5RKShcwJJI3iFHMwL6Bq8DByFQnRsRTgGYoBkl1DKA9qlUTYiYgIyoCJindSlKJVyQz2q7gVpwgk9lWS6lqIBNUqAJo9igix4xBO2NKYASyRopU1WZ6l6JCfJtBA5DoTz8UtghRUEpdklyA97vSvtA2JSuYzklrfLyjoGz+yUtBAmpKqEn+ssg04BKTetCIZ4jZCEZky5ctKVJAUGzEh7uoEgg2Y+sLkBzjZfZeZPLWfr/4mD8Z2CXLSFd5cKIDZnZeUhxQHi8XBclEhZQBVkuLgsPK78KRHP7QZEZVykrQT4dKjpQtwgchbKBJ2EkgpzjO9HJHkzM568YixmxJsrdL1alQ9aXDkPaC9u4xClkyklI4Egkcn4RDgipQIzqALOLip4G0Oxi+RhpiC6XHFi3rWGOHw00y82V0gsHCiH4B1M9TZ21aG34CXLmZJiCtQALpUEjiAxQoGlzeGGC2eJgUtZUScoq2rk6cBQBqtBYFfkCeiYfEhRLHME1NP1U4QfKVMJKZgK65VIIcULsGFKi6awRtDC90rulV1YeH0oxbrC3G4xYUQVFhRqW8mEK2x6GJ2LgVUWZ8l2JCFBQbjlUkqsDztDLbfYbCSEp/+4LlukECYkG7aSw4ob/xFSw2MKaEm+gEOUzpU1aO8zuXCiGqPIgu/OBWS0KNpbKmSQVS5qVyxaYjOqlK0BCb/maEcuaX/wAxtSQVE+gudfnDvtDgVyVhKZqikutFSKcxobWJiuYpBc5lOeLfvFJkjLCYuWCMyZkyhcE5Q/JqtyeGuI2xIWQBhZctADABagr/AHFWZydauHhFsTZC8RORKSoDMoByTx6GDpuyJYJSVTMySpLAhixNXIfS3vD5CMyci1NLzgsd0rSX4VasZSFAkgb35VZvDQjofOJML2XnTgoyly0pAcglQcDmxJhUnAFJAUupOWg5s7nno0HIYNipszMXUDxbKPgBA6lK4ekWhHZKcxV3yGqTQvSF83YqEE97NWQCxyIDlw+qoVhTZHL21M7juVZsrqO6ACXDEF9NeNTC3EKdRNX1JIf2i5YTA4KbLQlEubLWKBQIUVgvVRJYEaBKW0iDa/ZhWHlzVibmShTCgBNAa0P6tITkHEq4lAhyphzuegguRg0EPmIfgAer1gILLuL86xN+JUeAHC4tz+ENNCLdsnYiT4ck3gkzAj/toonk/rD+Tg1y6qQwNhVx0HD74xz3DzZgqCA/IceYp1EMZGJWoupRUbkkuXa/OGMvXejgfaPRWe+PH2j0TY6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3857625" cy="232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4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 smtClean="0"/>
              <a:t>First Battle of Bull Run</a:t>
            </a:r>
          </a:p>
          <a:p>
            <a:r>
              <a:rPr lang="en-US" sz="2400" dirty="0" smtClean="0"/>
              <a:t>Date:  July 21, 1861</a:t>
            </a:r>
          </a:p>
          <a:p>
            <a:r>
              <a:rPr lang="en-US" sz="2400" dirty="0" smtClean="0"/>
              <a:t>Location:  Manassas, VA</a:t>
            </a:r>
            <a:endParaRPr lang="en-US" sz="2400" dirty="0"/>
          </a:p>
          <a:p>
            <a:r>
              <a:rPr lang="en-US" sz="2400" dirty="0" smtClean="0"/>
              <a:t>Commanding Officer(Confederate): General </a:t>
            </a:r>
            <a:r>
              <a:rPr lang="en-US" sz="2400" dirty="0" err="1" smtClean="0"/>
              <a:t>Bueagard</a:t>
            </a:r>
            <a:r>
              <a:rPr lang="en-US" sz="2400" dirty="0" smtClean="0"/>
              <a:t> &amp; Stonewall Jackson</a:t>
            </a:r>
          </a:p>
          <a:p>
            <a:r>
              <a:rPr lang="en-US" sz="2400" dirty="0" smtClean="0"/>
              <a:t>Commanding Officer (Union): General McDowell</a:t>
            </a:r>
          </a:p>
          <a:p>
            <a:r>
              <a:rPr lang="en-US" sz="2400" dirty="0" smtClean="0"/>
              <a:t>Results: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North lost 387 soldiers and the South lost 460. The South won the battle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Second Battle of Bull Run</a:t>
            </a:r>
          </a:p>
          <a:p>
            <a:r>
              <a:rPr lang="en-US" sz="2400" dirty="0" smtClean="0"/>
              <a:t>Date: August 29-30,1862</a:t>
            </a:r>
          </a:p>
          <a:p>
            <a:r>
              <a:rPr lang="en-US" sz="2400" dirty="0" smtClean="0"/>
              <a:t>Location: Manassas, VA</a:t>
            </a:r>
          </a:p>
          <a:p>
            <a:r>
              <a:rPr lang="en-US" sz="2400" dirty="0" smtClean="0"/>
              <a:t>Commanding Officer(Confederate): General Stonewall Jackson</a:t>
            </a:r>
          </a:p>
          <a:p>
            <a:r>
              <a:rPr lang="en-US" sz="2400" dirty="0" smtClean="0"/>
              <a:t>Commanding Officer (Union): General John Pope</a:t>
            </a:r>
          </a:p>
          <a:p>
            <a:r>
              <a:rPr lang="en-US" sz="2400" dirty="0" smtClean="0"/>
              <a:t>Results: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North lost 16,000  soldiers and the South lost 9,000. The South won the battle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25431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0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Ironclads: Monitor v. Merrimac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6172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Date: March 8-9, 1862</a:t>
            </a:r>
          </a:p>
          <a:p>
            <a:r>
              <a:rPr lang="en-US" sz="2400" dirty="0" smtClean="0"/>
              <a:t>Location: Hampton Roads, VA</a:t>
            </a:r>
          </a:p>
          <a:p>
            <a:r>
              <a:rPr lang="en-US" sz="2400" dirty="0" smtClean="0"/>
              <a:t>Commanding Officer(Confederate): Officer Louis M. Goldsborough 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The South had built an iron ship called the Merrimac or the Virginia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/>
              <a:t>Commanding Officer (Union): Lieutenant Catesby </a:t>
            </a:r>
            <a:r>
              <a:rPr lang="en-US" sz="2400" dirty="0" err="1" smtClean="0"/>
              <a:t>ap</a:t>
            </a:r>
            <a:r>
              <a:rPr lang="en-US" sz="2400" dirty="0" smtClean="0"/>
              <a:t> Roger Jones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</a:rPr>
              <a:t>The North challenged the Confederate ship with the northern iron ship called the Monitor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/>
              <a:t>Results: 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two iron ships fought for 5 hours and even collided 5 times. Neither side won except the North kept the South from getting supplies from the rest of the world.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54" y="2483643"/>
            <a:ext cx="2048660" cy="239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5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Antietam/Sharpsburg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917"/>
          </a:xfrm>
        </p:spPr>
        <p:txBody>
          <a:bodyPr/>
          <a:lstStyle/>
          <a:p>
            <a:r>
              <a:rPr lang="en-US" sz="2400" dirty="0" smtClean="0"/>
              <a:t>Date: September 17, 1862</a:t>
            </a:r>
          </a:p>
          <a:p>
            <a:r>
              <a:rPr lang="en-US" sz="2400" dirty="0" smtClean="0"/>
              <a:t>Location: Sharpsburg, </a:t>
            </a:r>
            <a:r>
              <a:rPr lang="en-US" sz="2400" dirty="0" err="1" smtClean="0"/>
              <a:t>Md</a:t>
            </a:r>
            <a:endParaRPr lang="en-US" sz="2400" dirty="0" smtClean="0"/>
          </a:p>
          <a:p>
            <a:r>
              <a:rPr lang="en-US" sz="2400" dirty="0" smtClean="0"/>
              <a:t>Commanding Officer(Confederate): General Robert E. Lee</a:t>
            </a:r>
          </a:p>
          <a:p>
            <a:r>
              <a:rPr lang="en-US" sz="2400" dirty="0" smtClean="0"/>
              <a:t>Commanding Officer (Union):  General </a:t>
            </a:r>
            <a:r>
              <a:rPr lang="en-US" sz="2400" dirty="0" err="1" smtClean="0"/>
              <a:t>McCleellan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Results: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The battle is known as the Single bloodiest day in the Civil 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</a:rPr>
              <a:t>War. 23,500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men were killed in the Bloody 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</a:rPr>
              <a:t>lane. The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name of the bridge where the confederates held 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</a:rPr>
              <a:t>the Yankees for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4 hours is called, 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</a:rPr>
              <a:t>Burnside. The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south used rocks when they ran out of 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</a:rPr>
              <a:t>ammunition. South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won the battle.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29198"/>
            <a:ext cx="25622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5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Gettysburg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717"/>
          </a:xfrm>
        </p:spPr>
        <p:txBody>
          <a:bodyPr/>
          <a:lstStyle/>
          <a:p>
            <a:r>
              <a:rPr lang="en-US" sz="2400" dirty="0" smtClean="0"/>
              <a:t>Date</a:t>
            </a:r>
            <a:r>
              <a:rPr lang="en-US" sz="2400" dirty="0"/>
              <a:t>: July 1-3, </a:t>
            </a:r>
            <a:r>
              <a:rPr lang="en-US" sz="2400" dirty="0" smtClean="0"/>
              <a:t>1863</a:t>
            </a:r>
          </a:p>
          <a:p>
            <a:r>
              <a:rPr lang="en-US" sz="2400" dirty="0" smtClean="0"/>
              <a:t>Location: Gettysburg, PA</a:t>
            </a:r>
          </a:p>
          <a:p>
            <a:r>
              <a:rPr lang="en-US" sz="2400" dirty="0" smtClean="0"/>
              <a:t>Commanding Officer(Confederate): General Robert E. Lee</a:t>
            </a:r>
          </a:p>
          <a:p>
            <a:r>
              <a:rPr lang="en-US" sz="2400" dirty="0" smtClean="0"/>
              <a:t>Commanding Officer (Union): General George Meade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Results: 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</a:rPr>
              <a:t>There was between 46,000 and 51,000 casualties. The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North won this 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</a:rPr>
              <a:t>battle after Lee retreated. On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November 19,1863. President Lincoln gave Gettysburg 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</a:rPr>
              <a:t>Address dedicating the land to the fallen Union soldiers.</a:t>
            </a:r>
            <a:endParaRPr lang="en-US" alt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00600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2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Sherman’s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5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Sherman’s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943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Date: July 20 – September 3, 1864</a:t>
            </a:r>
          </a:p>
          <a:p>
            <a:r>
              <a:rPr lang="en-US" sz="2400" dirty="0" smtClean="0"/>
              <a:t>Location: Atlanta, GA to the Sea (Savannah, GA) </a:t>
            </a:r>
          </a:p>
          <a:p>
            <a:r>
              <a:rPr lang="en-US" sz="2400" dirty="0" smtClean="0"/>
              <a:t>Commanding Officer(Confederate</a:t>
            </a:r>
            <a:r>
              <a:rPr lang="en-US" sz="2400" dirty="0"/>
              <a:t>): General John Hood </a:t>
            </a:r>
            <a:endParaRPr lang="en-US" sz="2400" dirty="0" smtClean="0"/>
          </a:p>
          <a:p>
            <a:r>
              <a:rPr lang="en-US" sz="2400" dirty="0" smtClean="0"/>
              <a:t>Commanding Officer (Union): General </a:t>
            </a:r>
            <a:r>
              <a:rPr lang="en-US" sz="2400" dirty="0"/>
              <a:t>William </a:t>
            </a:r>
            <a:r>
              <a:rPr lang="en-US" sz="2400" dirty="0" smtClean="0"/>
              <a:t>Sherman</a:t>
            </a:r>
          </a:p>
          <a:p>
            <a:r>
              <a:rPr lang="en-US" sz="2400" dirty="0" smtClean="0"/>
              <a:t>Results: </a:t>
            </a:r>
            <a:r>
              <a:rPr lang="en-US" altLang="en-US" sz="2400" dirty="0"/>
              <a:t>The siege of Atlanta by General Sherman ended with the burning of the city by Union troops. </a:t>
            </a:r>
            <a:r>
              <a:rPr lang="en-US" altLang="en-US" sz="2400" dirty="0" smtClean="0"/>
              <a:t>After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burning the city, Sherman began his famous march to the sea, during which his troops looted and plundered their way across Georgia, destroying nearly everything in their </a:t>
            </a:r>
            <a:r>
              <a:rPr lang="en-US" altLang="en-US" sz="2400" dirty="0" smtClean="0">
                <a:solidFill>
                  <a:schemeClr val="accent2">
                    <a:lumMod val="75000"/>
                  </a:schemeClr>
                </a:solidFill>
              </a:rPr>
              <a:t>path.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Union lost 31,623 and the Confederacy lost 35,004 and was a Union victory.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34823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Sherman’s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Sherman’s instructions from Grant:</a:t>
            </a:r>
          </a:p>
          <a:p>
            <a:pPr>
              <a:buNone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</a:rPr>
              <a:t>	Leave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nothing to invite the enemy to return. Destroy whatever cannot be consumed</a:t>
            </a:r>
            <a:r>
              <a:rPr lang="en-US" altLang="en-US" dirty="0">
                <a:solidFill>
                  <a:srgbClr val="E60E16"/>
                </a:solidFill>
              </a:rPr>
              <a:t>.</a:t>
            </a:r>
          </a:p>
          <a:p>
            <a:r>
              <a:rPr lang="en-US" altLang="en-US" dirty="0"/>
              <a:t>Sherman’s troops</a:t>
            </a:r>
            <a:r>
              <a:rPr lang="en-US" altLang="en-US" dirty="0">
                <a:solidFill>
                  <a:srgbClr val="E60E16"/>
                </a:solidFill>
              </a:rPr>
              <a:t>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burned the city of Atlanta. They ripped up railroad tracks, burned homes, barns, and factories.</a:t>
            </a:r>
          </a:p>
          <a:p>
            <a:r>
              <a:rPr lang="en-US" altLang="en-US" dirty="0"/>
              <a:t>Total War: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Everyone is affected as the army destroyed food and equipment that might be useful to the enemy. Total War caused hardships for civilians in the south.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11265</TotalTime>
  <Words>667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Rockwell</vt:lpstr>
      <vt:lpstr>Wingdings 2</vt:lpstr>
      <vt:lpstr>Foundry</vt:lpstr>
      <vt:lpstr>Civil War Battles</vt:lpstr>
      <vt:lpstr>Fort Sumter</vt:lpstr>
      <vt:lpstr>Bull Run</vt:lpstr>
      <vt:lpstr>Ironclads: Monitor v. Merrimac</vt:lpstr>
      <vt:lpstr>Antietam/Sharpsburg</vt:lpstr>
      <vt:lpstr>Gettysburg</vt:lpstr>
      <vt:lpstr>Sherman’s March</vt:lpstr>
      <vt:lpstr>Sherman’s March</vt:lpstr>
      <vt:lpstr>Sherman’s March</vt:lpstr>
      <vt:lpstr>Bentonville</vt:lpstr>
      <vt:lpstr>Appomattox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War Battles</dc:title>
  <dc:creator>agoforth2</dc:creator>
  <cp:lastModifiedBy>Alexandra Tyndall</cp:lastModifiedBy>
  <cp:revision>9</cp:revision>
  <dcterms:created xsi:type="dcterms:W3CDTF">2014-11-06T16:06:34Z</dcterms:created>
  <dcterms:modified xsi:type="dcterms:W3CDTF">2015-11-10T19:09:32Z</dcterms:modified>
</cp:coreProperties>
</file>